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6" r:id="rId1"/>
  </p:sldMasterIdLst>
  <p:sldIdLst>
    <p:sldId id="256" r:id="rId2"/>
    <p:sldId id="301" r:id="rId3"/>
    <p:sldId id="258" r:id="rId4"/>
    <p:sldId id="266" r:id="rId5"/>
    <p:sldId id="275" r:id="rId6"/>
    <p:sldId id="269" r:id="rId7"/>
    <p:sldId id="257" r:id="rId8"/>
    <p:sldId id="299" r:id="rId9"/>
    <p:sldId id="260" r:id="rId10"/>
    <p:sldId id="259" r:id="rId11"/>
    <p:sldId id="282" r:id="rId12"/>
    <p:sldId id="273" r:id="rId13"/>
    <p:sldId id="263" r:id="rId14"/>
    <p:sldId id="274" r:id="rId15"/>
    <p:sldId id="284" r:id="rId16"/>
    <p:sldId id="286" r:id="rId17"/>
    <p:sldId id="287" r:id="rId18"/>
    <p:sldId id="276" r:id="rId19"/>
    <p:sldId id="277" r:id="rId20"/>
    <p:sldId id="278" r:id="rId21"/>
    <p:sldId id="279" r:id="rId22"/>
    <p:sldId id="288" r:id="rId23"/>
    <p:sldId id="290" r:id="rId24"/>
    <p:sldId id="291" r:id="rId25"/>
    <p:sldId id="292" r:id="rId26"/>
    <p:sldId id="285" r:id="rId27"/>
    <p:sldId id="283" r:id="rId28"/>
    <p:sldId id="293" r:id="rId29"/>
    <p:sldId id="298" r:id="rId30"/>
    <p:sldId id="296" r:id="rId31"/>
    <p:sldId id="300" r:id="rId32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471"/>
    <p:restoredTop sz="94624"/>
  </p:normalViewPr>
  <p:slideViewPr>
    <p:cSldViewPr snapToGrid="0" snapToObjects="1">
      <p:cViewPr>
        <p:scale>
          <a:sx n="100" d="100"/>
          <a:sy n="100" d="100"/>
        </p:scale>
        <p:origin x="416" y="-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A59F86-EE83-DF44-AC40-D18BC87BBECA}" type="datetimeFigureOut">
              <a:rPr kumimoji="1" lang="zh-TW" altLang="en-US" smtClean="0"/>
              <a:t>2018/10/19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EB78C4-4B6D-1B4A-9B3C-670101CAEBB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112529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A59F86-EE83-DF44-AC40-D18BC87BBECA}" type="datetimeFigureOut">
              <a:rPr kumimoji="1" lang="zh-TW" altLang="en-US" smtClean="0"/>
              <a:t>2018/10/19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EB78C4-4B6D-1B4A-9B3C-670101CAEBB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2660291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A59F86-EE83-DF44-AC40-D18BC87BBECA}" type="datetimeFigureOut">
              <a:rPr kumimoji="1" lang="zh-TW" altLang="en-US" smtClean="0"/>
              <a:t>2018/10/19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EB78C4-4B6D-1B4A-9B3C-670101CAEBB7}" type="slidenum">
              <a:rPr kumimoji="1" lang="zh-TW" altLang="en-US" smtClean="0"/>
              <a:t>‹#›</a:t>
            </a:fld>
            <a:endParaRPr kumimoji="1" lang="zh-TW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488531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A59F86-EE83-DF44-AC40-D18BC87BBECA}" type="datetimeFigureOut">
              <a:rPr kumimoji="1" lang="zh-TW" altLang="en-US" smtClean="0"/>
              <a:t>2018/10/19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EB78C4-4B6D-1B4A-9B3C-670101CAEBB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751957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A59F86-EE83-DF44-AC40-D18BC87BBECA}" type="datetimeFigureOut">
              <a:rPr kumimoji="1" lang="zh-TW" altLang="en-US" smtClean="0"/>
              <a:t>2018/10/19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EB78C4-4B6D-1B4A-9B3C-670101CAEBB7}" type="slidenum">
              <a:rPr kumimoji="1" lang="zh-TW" altLang="en-US" smtClean="0"/>
              <a:t>‹#›</a:t>
            </a:fld>
            <a:endParaRPr kumimoji="1" lang="zh-TW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050724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A59F86-EE83-DF44-AC40-D18BC87BBECA}" type="datetimeFigureOut">
              <a:rPr kumimoji="1" lang="zh-TW" altLang="en-US" smtClean="0"/>
              <a:t>2018/10/19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EB78C4-4B6D-1B4A-9B3C-670101CAEBB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2167483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A59F86-EE83-DF44-AC40-D18BC87BBECA}" type="datetimeFigureOut">
              <a:rPr kumimoji="1" lang="zh-TW" altLang="en-US" smtClean="0"/>
              <a:t>2018/10/19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EB78C4-4B6D-1B4A-9B3C-670101CAEBB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61790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A59F86-EE83-DF44-AC40-D18BC87BBECA}" type="datetimeFigureOut">
              <a:rPr kumimoji="1" lang="zh-TW" altLang="en-US" smtClean="0"/>
              <a:t>2018/10/19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EB78C4-4B6D-1B4A-9B3C-670101CAEBB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341907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A59F86-EE83-DF44-AC40-D18BC87BBECA}" type="datetimeFigureOut">
              <a:rPr kumimoji="1" lang="zh-TW" altLang="en-US" smtClean="0"/>
              <a:t>2018/10/19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EB78C4-4B6D-1B4A-9B3C-670101CAEBB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870314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A59F86-EE83-DF44-AC40-D18BC87BBECA}" type="datetimeFigureOut">
              <a:rPr kumimoji="1" lang="zh-TW" altLang="en-US" smtClean="0"/>
              <a:t>2018/10/19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EB78C4-4B6D-1B4A-9B3C-670101CAEBB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613445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A59F86-EE83-DF44-AC40-D18BC87BBECA}" type="datetimeFigureOut">
              <a:rPr kumimoji="1" lang="zh-TW" altLang="en-US" smtClean="0"/>
              <a:t>2018/10/19</a:t>
            </a:fld>
            <a:endParaRPr kumimoji="1"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EB78C4-4B6D-1B4A-9B3C-670101CAEBB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4564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A59F86-EE83-DF44-AC40-D18BC87BBECA}" type="datetimeFigureOut">
              <a:rPr kumimoji="1" lang="zh-TW" altLang="en-US" smtClean="0"/>
              <a:t>2018/10/19</a:t>
            </a:fld>
            <a:endParaRPr kumimoji="1"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EB78C4-4B6D-1B4A-9B3C-670101CAEBB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864710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A59F86-EE83-DF44-AC40-D18BC87BBECA}" type="datetimeFigureOut">
              <a:rPr kumimoji="1" lang="zh-TW" altLang="en-US" smtClean="0"/>
              <a:t>2018/10/19</a:t>
            </a:fld>
            <a:endParaRPr kumimoji="1"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EB78C4-4B6D-1B4A-9B3C-670101CAEBB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846974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A59F86-EE83-DF44-AC40-D18BC87BBECA}" type="datetimeFigureOut">
              <a:rPr kumimoji="1" lang="zh-TW" altLang="en-US" smtClean="0"/>
              <a:t>2018/10/19</a:t>
            </a:fld>
            <a:endParaRPr kumimoji="1"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EB78C4-4B6D-1B4A-9B3C-670101CAEBB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488833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A59F86-EE83-DF44-AC40-D18BC87BBECA}" type="datetimeFigureOut">
              <a:rPr kumimoji="1" lang="zh-TW" altLang="en-US" smtClean="0"/>
              <a:t>2018/10/19</a:t>
            </a:fld>
            <a:endParaRPr kumimoji="1"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EB78C4-4B6D-1B4A-9B3C-670101CAEBB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116334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A59F86-EE83-DF44-AC40-D18BC87BBECA}" type="datetimeFigureOut">
              <a:rPr kumimoji="1" lang="zh-TW" altLang="en-US" smtClean="0"/>
              <a:t>2018/10/19</a:t>
            </a:fld>
            <a:endParaRPr kumimoji="1"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EB78C4-4B6D-1B4A-9B3C-670101CAEBB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49943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A59F86-EE83-DF44-AC40-D18BC87BBECA}" type="datetimeFigureOut">
              <a:rPr kumimoji="1" lang="zh-TW" altLang="en-US" smtClean="0"/>
              <a:t>2018/10/19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30EB78C4-4B6D-1B4A-9B3C-670101CAEBB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740040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  <p:sldLayoutId id="2147483768" r:id="rId12"/>
    <p:sldLayoutId id="2147483769" r:id="rId13"/>
    <p:sldLayoutId id="2147483770" r:id="rId14"/>
    <p:sldLayoutId id="2147483771" r:id="rId15"/>
    <p:sldLayoutId id="2147483772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nature.com/articles/nmicrobiol201677.pdf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44AD070-3A68-7C48-9663-F167A88E0D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4186" y="-190500"/>
            <a:ext cx="9015413" cy="1257300"/>
          </a:xfrm>
        </p:spPr>
        <p:txBody>
          <a:bodyPr>
            <a:noAutofit/>
          </a:bodyPr>
          <a:lstStyle/>
          <a:p>
            <a:r>
              <a:rPr kumimoji="1" lang="en-US" altLang="zh-TW" sz="60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MicrobeJ</a:t>
            </a:r>
            <a:r>
              <a:rPr kumimoji="1" lang="en-US" altLang="zh-TW" sz="6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&amp; Its Applications</a:t>
            </a:r>
            <a:endParaRPr kumimoji="1" lang="zh-TW" altLang="en-US" sz="60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EC93E1B-3DEE-6E48-A515-5BAD9F9A9B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208" y="1563688"/>
            <a:ext cx="4813300" cy="4813300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829651A7-AB8E-FE40-9E37-73DAFEDBEB35}"/>
              </a:ext>
            </a:extLst>
          </p:cNvPr>
          <p:cNvSpPr txBox="1"/>
          <p:nvPr/>
        </p:nvSpPr>
        <p:spPr>
          <a:xfrm>
            <a:off x="5612208" y="3479800"/>
            <a:ext cx="584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4400" b="1" dirty="0">
                <a:latin typeface="Yuanti SC" panose="02010600040101010101" pitchFamily="2" charset="-122"/>
                <a:ea typeface="Yuanti SC" panose="02010600040101010101" pitchFamily="2" charset="-122"/>
              </a:rPr>
              <a:t>姚遠</a:t>
            </a:r>
            <a:r>
              <a:rPr kumimoji="1" lang="en-US" altLang="zh-TW" sz="4400" b="1" dirty="0">
                <a:latin typeface="Yuanti SC" panose="02010600040101010101" pitchFamily="2" charset="-122"/>
                <a:ea typeface="Yuanti SC" panose="02010600040101010101" pitchFamily="2" charset="-122"/>
              </a:rPr>
              <a:t> </a:t>
            </a:r>
            <a:r>
              <a:rPr kumimoji="1" lang="zh-CN" altLang="en-US" sz="4400" b="1" dirty="0">
                <a:latin typeface="Yuanti SC" panose="02010600040101010101" pitchFamily="2" charset="-122"/>
                <a:ea typeface="Yuanti SC" panose="02010600040101010101" pitchFamily="2" charset="-122"/>
              </a:rPr>
              <a:t>洪承郁</a:t>
            </a:r>
            <a:r>
              <a:rPr kumimoji="1" lang="zh-TW" altLang="en-US" sz="4400" b="1" dirty="0">
                <a:latin typeface="Yuanti SC" panose="02010600040101010101" pitchFamily="2" charset="-122"/>
                <a:ea typeface="Yuanti SC" panose="02010600040101010101" pitchFamily="2" charset="-122"/>
              </a:rPr>
              <a:t> 劉天祐</a:t>
            </a:r>
          </a:p>
        </p:txBody>
      </p:sp>
    </p:spTree>
    <p:extLst>
      <p:ext uri="{BB962C8B-B14F-4D97-AF65-F5344CB8AC3E}">
        <p14:creationId xmlns:p14="http://schemas.microsoft.com/office/powerpoint/2010/main" val="12278356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C515747-06D5-1141-AB70-A039727C6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3479" y="205582"/>
            <a:ext cx="10404220" cy="1325563"/>
          </a:xfrm>
        </p:spPr>
        <p:txBody>
          <a:bodyPr>
            <a:normAutofit/>
          </a:bodyPr>
          <a:lstStyle/>
          <a:p>
            <a:r>
              <a:rPr lang="en-US" altLang="zh-TW" sz="44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MicrobeJ</a:t>
            </a:r>
            <a:r>
              <a:rPr lang="en-US" altLang="zh-TW" sz="4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A plug-in for ImageJ</a:t>
            </a:r>
            <a:endParaRPr kumimoji="1" lang="zh-TW" altLang="en-US" sz="4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F186660B-D202-F841-9817-F18A91AC2C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2818" y="1057275"/>
            <a:ext cx="11894881" cy="5800725"/>
          </a:xfrm>
        </p:spPr>
      </p:pic>
    </p:spTree>
    <p:extLst>
      <p:ext uri="{BB962C8B-B14F-4D97-AF65-F5344CB8AC3E}">
        <p14:creationId xmlns:p14="http://schemas.microsoft.com/office/powerpoint/2010/main" val="34983401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C515747-06D5-1141-AB70-A039727C6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3229" y="2674118"/>
            <a:ext cx="8758237" cy="1071563"/>
          </a:xfrm>
        </p:spPr>
        <p:txBody>
          <a:bodyPr>
            <a:normAutofit/>
          </a:bodyPr>
          <a:lstStyle/>
          <a:p>
            <a:r>
              <a:rPr lang="en-US" altLang="zh-TW" sz="4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 what is </a:t>
            </a:r>
            <a:r>
              <a:rPr lang="en-US" altLang="zh-TW" sz="44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MicrobeJ</a:t>
            </a:r>
            <a:r>
              <a:rPr lang="en-US" altLang="zh-TW" sz="4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capable of ?</a:t>
            </a:r>
            <a:endParaRPr kumimoji="1" lang="zh-TW" altLang="en-US" sz="4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42101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4F88827-7DF7-7E45-8DF8-FFACEDA44E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3200" y="796873"/>
            <a:ext cx="10814051" cy="5886450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kumimoji="1" lang="en-US" altLang="zh-TW" sz="3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1. Has an interactive graphical user interface (GUI) that:</a:t>
            </a:r>
          </a:p>
          <a:p>
            <a:pPr marL="0" indent="0" algn="just">
              <a:buNone/>
            </a:pPr>
            <a:r>
              <a:rPr kumimoji="1" lang="en-US" altLang="zh-TW" sz="3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 </a:t>
            </a:r>
          </a:p>
          <a:p>
            <a:pPr marL="0" indent="0" algn="just">
              <a:buNone/>
            </a:pPr>
            <a:r>
              <a:rPr kumimoji="1" lang="en-US" altLang="zh-TW" sz="3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(1) Generates interaction between image sets, data and </a:t>
            </a:r>
          </a:p>
          <a:p>
            <a:pPr marL="0" indent="0" algn="just">
              <a:buNone/>
            </a:pPr>
            <a:r>
              <a:rPr kumimoji="1" lang="en-US" altLang="zh-TW" sz="3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    processed output, ensuring accuracy so that users </a:t>
            </a:r>
          </a:p>
          <a:p>
            <a:pPr marL="0" indent="0" algn="just">
              <a:buNone/>
            </a:pPr>
            <a:r>
              <a:rPr kumimoji="1" lang="en-US" altLang="zh-TW" sz="3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    can determine the best detection parameters.</a:t>
            </a:r>
          </a:p>
          <a:p>
            <a:pPr marL="0" indent="0" algn="just">
              <a:buNone/>
            </a:pPr>
            <a:endParaRPr kumimoji="1" lang="en-US" altLang="zh-TW" sz="3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algn="just">
              <a:buNone/>
            </a:pPr>
            <a:r>
              <a:rPr kumimoji="1" lang="en-US" altLang="zh-TW" sz="3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(2) Can handle high-throughput time-lapse microscopy</a:t>
            </a:r>
          </a:p>
          <a:p>
            <a:pPr marL="0" indent="0" algn="just">
              <a:buNone/>
            </a:pPr>
            <a:r>
              <a:rPr kumimoji="1" lang="en-US" altLang="zh-TW" sz="3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    experiments.</a:t>
            </a:r>
          </a:p>
          <a:p>
            <a:pPr marL="0" indent="0" algn="just">
              <a:buNone/>
            </a:pPr>
            <a:endParaRPr kumimoji="1" lang="en-US" altLang="zh-TW" sz="3600" dirty="0"/>
          </a:p>
          <a:p>
            <a:pPr marL="742950" indent="-742950" algn="just">
              <a:buAutoNum type="arabicPeriod"/>
            </a:pPr>
            <a:endParaRPr kumimoji="1" lang="en-US" altLang="zh-TW" sz="3600" dirty="0"/>
          </a:p>
          <a:p>
            <a:pPr marL="742950" indent="-742950" algn="just">
              <a:buAutoNum type="arabicPeriod"/>
            </a:pPr>
            <a:endParaRPr kumimoji="1" lang="en-US" altLang="zh-TW" sz="3600" dirty="0"/>
          </a:p>
          <a:p>
            <a:pPr marL="0" indent="0" algn="just">
              <a:buNone/>
            </a:pPr>
            <a:endParaRPr kumimoji="1" lang="en-US" altLang="zh-TW" sz="3600" dirty="0"/>
          </a:p>
        </p:txBody>
      </p:sp>
    </p:spTree>
    <p:extLst>
      <p:ext uri="{BB962C8B-B14F-4D97-AF65-F5344CB8AC3E}">
        <p14:creationId xmlns:p14="http://schemas.microsoft.com/office/powerpoint/2010/main" val="12079889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標題 1">
            <a:extLst>
              <a:ext uri="{FF2B5EF4-FFF2-40B4-BE49-F238E27FC236}">
                <a16:creationId xmlns:a16="http://schemas.microsoft.com/office/drawing/2014/main" id="{E3070F79-804E-6344-8386-50C600400E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3025" y="111919"/>
            <a:ext cx="2233612" cy="1004888"/>
          </a:xfrm>
        </p:spPr>
        <p:txBody>
          <a:bodyPr>
            <a:normAutofit/>
          </a:bodyPr>
          <a:lstStyle/>
          <a:p>
            <a:r>
              <a:rPr lang="en-US" altLang="zh-TW" sz="4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GUI</a:t>
            </a:r>
            <a:endParaRPr kumimoji="1" lang="zh-TW" altLang="en-US" sz="4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4" name="內容版面配置區 13">
            <a:extLst>
              <a:ext uri="{FF2B5EF4-FFF2-40B4-BE49-F238E27FC236}">
                <a16:creationId xmlns:a16="http://schemas.microsoft.com/office/drawing/2014/main" id="{45EDE094-0B01-8347-A7ED-9C7B3120C5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0025" y="828675"/>
            <a:ext cx="11887200" cy="6029325"/>
          </a:xfrm>
        </p:spPr>
      </p:pic>
    </p:spTree>
    <p:extLst>
      <p:ext uri="{BB962C8B-B14F-4D97-AF65-F5344CB8AC3E}">
        <p14:creationId xmlns:p14="http://schemas.microsoft.com/office/powerpoint/2010/main" val="2843497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內容版面配置區 2">
            <a:extLst>
              <a:ext uri="{FF2B5EF4-FFF2-40B4-BE49-F238E27FC236}">
                <a16:creationId xmlns:a16="http://schemas.microsoft.com/office/drawing/2014/main" id="{2F3B89F4-D784-CD4E-835E-186B87FA39FB}"/>
              </a:ext>
            </a:extLst>
          </p:cNvPr>
          <p:cNvSpPr txBox="1">
            <a:spLocks/>
          </p:cNvSpPr>
          <p:nvPr/>
        </p:nvSpPr>
        <p:spPr>
          <a:xfrm>
            <a:off x="0" y="2093911"/>
            <a:ext cx="5891214" cy="370046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kumimoji="1" lang="en-US" altLang="zh-TW" sz="3500" dirty="0">
                <a:latin typeface="Calibri" panose="020F0502020204030204" pitchFamily="34" charset="0"/>
                <a:cs typeface="Calibri" panose="020F0502020204030204" pitchFamily="34" charset="0"/>
              </a:rPr>
              <a:t>2. (1) Can detect all morphologies,  </a:t>
            </a:r>
          </a:p>
          <a:p>
            <a:pPr marL="0" indent="0" algn="just">
              <a:buNone/>
            </a:pPr>
            <a:r>
              <a:rPr kumimoji="1" lang="en-US" altLang="zh-TW" sz="3500" dirty="0">
                <a:latin typeface="Calibri" panose="020F0502020204030204" pitchFamily="34" charset="0"/>
                <a:cs typeface="Calibri" panose="020F0502020204030204" pitchFamily="34" charset="0"/>
              </a:rPr>
              <a:t>           show subpixel resolution </a:t>
            </a:r>
          </a:p>
          <a:p>
            <a:pPr marL="0" indent="0" algn="just">
              <a:buNone/>
            </a:pPr>
            <a:r>
              <a:rPr kumimoji="1" lang="en-US" altLang="zh-TW" sz="3500" dirty="0">
                <a:latin typeface="Calibri" panose="020F0502020204030204" pitchFamily="34" charset="0"/>
                <a:cs typeface="Calibri" panose="020F0502020204030204" pitchFamily="34" charset="0"/>
              </a:rPr>
              <a:t>           contours (green) and draw </a:t>
            </a:r>
          </a:p>
          <a:p>
            <a:pPr marL="0" indent="0" algn="just">
              <a:buNone/>
            </a:pPr>
            <a:r>
              <a:rPr kumimoji="1" lang="en-US" altLang="zh-TW" sz="3500" dirty="0">
                <a:latin typeface="Calibri" panose="020F0502020204030204" pitchFamily="34" charset="0"/>
                <a:cs typeface="Calibri" panose="020F0502020204030204" pitchFamily="34" charset="0"/>
              </a:rPr>
              <a:t>           medial axes (orange). </a:t>
            </a:r>
          </a:p>
          <a:p>
            <a:pPr marL="0" indent="0">
              <a:buNone/>
            </a:pPr>
            <a:r>
              <a:rPr kumimoji="1" lang="en-US" altLang="zh-TW" sz="3500" dirty="0">
                <a:latin typeface="Calibri" panose="020F0502020204030204" pitchFamily="34" charset="0"/>
                <a:cs typeface="Calibri" panose="020F0502020204030204" pitchFamily="34" charset="0"/>
              </a:rPr>
              <a:t>     </a:t>
            </a:r>
          </a:p>
          <a:p>
            <a:pPr marL="0" indent="0" algn="just">
              <a:buNone/>
            </a:pPr>
            <a:r>
              <a:rPr kumimoji="1" lang="en-US" altLang="zh-TW" sz="3200" dirty="0"/>
              <a:t>     </a:t>
            </a:r>
          </a:p>
        </p:txBody>
      </p:sp>
      <p:pic>
        <p:nvPicPr>
          <p:cNvPr id="18" name="內容版面配置區 17">
            <a:extLst>
              <a:ext uri="{FF2B5EF4-FFF2-40B4-BE49-F238E27FC236}">
                <a16:creationId xmlns:a16="http://schemas.microsoft.com/office/drawing/2014/main" id="{992D637E-30A0-7A41-9FA2-24C9F96136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81676" y="0"/>
            <a:ext cx="6410324" cy="6858000"/>
          </a:xfrm>
        </p:spPr>
      </p:pic>
    </p:spTree>
    <p:extLst>
      <p:ext uri="{BB962C8B-B14F-4D97-AF65-F5344CB8AC3E}">
        <p14:creationId xmlns:p14="http://schemas.microsoft.com/office/powerpoint/2010/main" val="33879822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內容版面配置區 2">
            <a:extLst>
              <a:ext uri="{FF2B5EF4-FFF2-40B4-BE49-F238E27FC236}">
                <a16:creationId xmlns:a16="http://schemas.microsoft.com/office/drawing/2014/main" id="{2F3B89F4-D784-CD4E-835E-186B87FA39FB}"/>
              </a:ext>
            </a:extLst>
          </p:cNvPr>
          <p:cNvSpPr txBox="1">
            <a:spLocks/>
          </p:cNvSpPr>
          <p:nvPr/>
        </p:nvSpPr>
        <p:spPr>
          <a:xfrm>
            <a:off x="0" y="1165223"/>
            <a:ext cx="10944225" cy="500697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en-US" altLang="zh-TW" sz="3200" dirty="0">
                <a:latin typeface="Calibri" panose="020F0502020204030204" pitchFamily="34" charset="0"/>
                <a:cs typeface="Calibri" panose="020F0502020204030204" pitchFamily="34" charset="0"/>
              </a:rPr>
              <a:t>(2) Automatically detects all shapes of particles.</a:t>
            </a:r>
          </a:p>
          <a:p>
            <a:pPr marL="0" indent="0">
              <a:buNone/>
            </a:pPr>
            <a:endParaRPr kumimoji="1" lang="en-US" altLang="zh-TW" sz="3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kumimoji="1" lang="en-US" altLang="zh-TW" sz="3200" dirty="0">
                <a:latin typeface="Calibri" panose="020F0502020204030204" pitchFamily="34" charset="0"/>
                <a:cs typeface="Calibri" panose="020F0502020204030204" pitchFamily="34" charset="0"/>
              </a:rPr>
              <a:t>(3) According to cells’ properties and attributes, inappropriate </a:t>
            </a:r>
          </a:p>
          <a:p>
            <a:pPr marL="0" indent="0">
              <a:buNone/>
            </a:pPr>
            <a:r>
              <a:rPr kumimoji="1" lang="en-US" altLang="zh-TW" sz="3200" dirty="0">
                <a:latin typeface="Calibri" panose="020F0502020204030204" pitchFamily="34" charset="0"/>
                <a:cs typeface="Calibri" panose="020F0502020204030204" pitchFamily="34" charset="0"/>
              </a:rPr>
              <a:t>      particles will be rejected by the system.</a:t>
            </a:r>
          </a:p>
          <a:p>
            <a:pPr marL="0" indent="0">
              <a:buNone/>
            </a:pPr>
            <a:endParaRPr kumimoji="1" lang="en-US" altLang="zh-TW" sz="3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kumimoji="1" lang="en-US" altLang="zh-TW" sz="3200" dirty="0">
                <a:latin typeface="Calibri" panose="020F0502020204030204" pitchFamily="34" charset="0"/>
                <a:cs typeface="Calibri" panose="020F0502020204030204" pitchFamily="34" charset="0"/>
              </a:rPr>
              <a:t>(4) Medial axes allow determination of properties like length, </a:t>
            </a:r>
          </a:p>
          <a:p>
            <a:pPr marL="0" indent="0">
              <a:buNone/>
            </a:pPr>
            <a:r>
              <a:rPr kumimoji="1" lang="en-US" altLang="zh-TW" sz="3200" dirty="0">
                <a:latin typeface="Calibri" panose="020F0502020204030204" pitchFamily="34" charset="0"/>
                <a:cs typeface="Calibri" panose="020F0502020204030204" pitchFamily="34" charset="0"/>
              </a:rPr>
              <a:t>      width, angularity and so on.</a:t>
            </a:r>
          </a:p>
          <a:p>
            <a:pPr marL="0" indent="0">
              <a:buNone/>
            </a:pPr>
            <a:r>
              <a:rPr kumimoji="1" lang="en-US" altLang="zh-TW" sz="3200" dirty="0"/>
              <a:t>     </a:t>
            </a:r>
          </a:p>
          <a:p>
            <a:pPr marL="0" indent="0" algn="just">
              <a:buNone/>
            </a:pPr>
            <a:r>
              <a:rPr kumimoji="1" lang="en-US" altLang="zh-TW" sz="3200" dirty="0"/>
              <a:t>     </a:t>
            </a:r>
          </a:p>
        </p:txBody>
      </p:sp>
    </p:spTree>
    <p:extLst>
      <p:ext uri="{BB962C8B-B14F-4D97-AF65-F5344CB8AC3E}">
        <p14:creationId xmlns:p14="http://schemas.microsoft.com/office/powerpoint/2010/main" val="27945856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A62B279-9BEF-154B-BEE3-50FAE06F7B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1849100" cy="3503613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kumimoji="1" lang="en-US" altLang="zh-TW" sz="3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3. (1) Offers a semantic to compute, for example, the </a:t>
            </a:r>
          </a:p>
          <a:p>
            <a:pPr marL="0" indent="0" algn="just">
              <a:buNone/>
            </a:pPr>
            <a:r>
              <a:rPr kumimoji="1" lang="en-US" altLang="zh-TW" sz="3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    average value of width measured along medial axes </a:t>
            </a:r>
          </a:p>
          <a:p>
            <a:pPr marL="0" indent="0" algn="just">
              <a:buNone/>
            </a:pPr>
            <a:r>
              <a:rPr kumimoji="1" lang="en-US" altLang="zh-TW" sz="3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    of a particular particle via specific commands.</a:t>
            </a:r>
          </a:p>
          <a:p>
            <a:pPr marL="0" indent="0" algn="just">
              <a:buNone/>
            </a:pPr>
            <a:endParaRPr kumimoji="1" lang="en-US" altLang="zh-TW" sz="3200" dirty="0"/>
          </a:p>
          <a:p>
            <a:pPr marL="0" indent="0" algn="just">
              <a:buNone/>
            </a:pPr>
            <a:r>
              <a:rPr kumimoji="1" lang="en-US" altLang="zh-TW" sz="3200" dirty="0"/>
              <a:t>     </a:t>
            </a:r>
            <a:endParaRPr kumimoji="1" lang="zh-TW" altLang="en-US" sz="3200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8B4FF06-4A80-BB4E-8450-AB5D3E290E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29618"/>
            <a:ext cx="11849100" cy="4828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3228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內容版面配置區 10">
            <a:extLst>
              <a:ext uri="{FF2B5EF4-FFF2-40B4-BE49-F238E27FC236}">
                <a16:creationId xmlns:a16="http://schemas.microsoft.com/office/drawing/2014/main" id="{A616EB60-961C-4748-BD0F-2D273CDC1D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0506" y="1933575"/>
            <a:ext cx="7003257" cy="4057649"/>
          </a:xfrm>
        </p:spPr>
      </p:pic>
      <p:sp>
        <p:nvSpPr>
          <p:cNvPr id="14" name="內容版面配置區 2">
            <a:extLst>
              <a:ext uri="{FF2B5EF4-FFF2-40B4-BE49-F238E27FC236}">
                <a16:creationId xmlns:a16="http://schemas.microsoft.com/office/drawing/2014/main" id="{16229971-5056-AC4C-823B-D1F1F7E694A5}"/>
              </a:ext>
            </a:extLst>
          </p:cNvPr>
          <p:cNvSpPr txBox="1">
            <a:spLocks/>
          </p:cNvSpPr>
          <p:nvPr/>
        </p:nvSpPr>
        <p:spPr>
          <a:xfrm>
            <a:off x="0" y="211138"/>
            <a:ext cx="11849100" cy="13604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r>
              <a:rPr kumimoji="1" lang="en-US" altLang="zh-TW" sz="3200" dirty="0">
                <a:latin typeface="Calibri" panose="020F0502020204030204" pitchFamily="34" charset="0"/>
                <a:cs typeface="Calibri" panose="020F0502020204030204" pitchFamily="34" charset="0"/>
              </a:rPr>
              <a:t>(2) This semantic helps users define criteria to separate </a:t>
            </a:r>
          </a:p>
          <a:p>
            <a:pPr marL="0" indent="0" algn="just">
              <a:buFont typeface="Arial" panose="020B0604020202020204" pitchFamily="34" charset="0"/>
              <a:buNone/>
            </a:pPr>
            <a:r>
              <a:rPr kumimoji="1" lang="zh-TW" alt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      </a:t>
            </a:r>
            <a:r>
              <a:rPr kumimoji="1" lang="en-US" altLang="zh-TW" sz="3200" dirty="0">
                <a:latin typeface="Calibri" panose="020F0502020204030204" pitchFamily="34" charset="0"/>
                <a:cs typeface="Calibri" panose="020F0502020204030204" pitchFamily="34" charset="0"/>
              </a:rPr>
              <a:t>different cellular types and determine relative abundance.</a:t>
            </a:r>
            <a:endParaRPr kumimoji="1" lang="zh-TW" alt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F58B8C8E-6379-0C42-B3FC-80563E8DEF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3763" y="1933574"/>
            <a:ext cx="4845841" cy="405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713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D1A80D89-EF7B-394C-82A4-14FA042A54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6212" y="1371600"/>
            <a:ext cx="11287125" cy="3223419"/>
          </a:xfrm>
        </p:spPr>
      </p:pic>
      <p:sp>
        <p:nvSpPr>
          <p:cNvPr id="10" name="內容版面配置區 2">
            <a:extLst>
              <a:ext uri="{FF2B5EF4-FFF2-40B4-BE49-F238E27FC236}">
                <a16:creationId xmlns:a16="http://schemas.microsoft.com/office/drawing/2014/main" id="{2BDBEC72-2893-834F-8AA2-4BEEF9AF477F}"/>
              </a:ext>
            </a:extLst>
          </p:cNvPr>
          <p:cNvSpPr txBox="1">
            <a:spLocks/>
          </p:cNvSpPr>
          <p:nvPr/>
        </p:nvSpPr>
        <p:spPr>
          <a:xfrm>
            <a:off x="19050" y="220662"/>
            <a:ext cx="11287125" cy="13271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kumimoji="1" lang="en-US" altLang="zh-TW" sz="3200" dirty="0">
                <a:latin typeface="Calibri" panose="020F0502020204030204" pitchFamily="34" charset="0"/>
                <a:cs typeface="Calibri" panose="020F0502020204030204" pitchFamily="34" charset="0"/>
              </a:rPr>
              <a:t>4. (1) Defined criteria can be used for temporal events so as to </a:t>
            </a:r>
          </a:p>
          <a:p>
            <a:pPr marL="0" indent="0" algn="just">
              <a:buNone/>
            </a:pPr>
            <a:r>
              <a:rPr kumimoji="1" lang="en-US" altLang="zh-TW" sz="3200" dirty="0">
                <a:latin typeface="Calibri" panose="020F0502020204030204" pitchFamily="34" charset="0"/>
                <a:cs typeface="Calibri" panose="020F0502020204030204" pitchFamily="34" charset="0"/>
              </a:rPr>
              <a:t>          evaluate particle properties throughout the experiment. </a:t>
            </a:r>
          </a:p>
        </p:txBody>
      </p:sp>
      <p:sp>
        <p:nvSpPr>
          <p:cNvPr id="11" name="內容版面配置區 2">
            <a:extLst>
              <a:ext uri="{FF2B5EF4-FFF2-40B4-BE49-F238E27FC236}">
                <a16:creationId xmlns:a16="http://schemas.microsoft.com/office/drawing/2014/main" id="{BBDECBFB-E476-304A-B5A3-6E76555A06D5}"/>
              </a:ext>
            </a:extLst>
          </p:cNvPr>
          <p:cNvSpPr txBox="1">
            <a:spLocks/>
          </p:cNvSpPr>
          <p:nvPr/>
        </p:nvSpPr>
        <p:spPr>
          <a:xfrm>
            <a:off x="361951" y="4868862"/>
            <a:ext cx="11287125" cy="13287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kumimoji="1" lang="en-US" altLang="zh-TW" dirty="0">
                <a:latin typeface="Calibri" panose="020F0502020204030204" pitchFamily="34" charset="0"/>
                <a:cs typeface="Calibri" panose="020F0502020204030204" pitchFamily="34" charset="0"/>
              </a:rPr>
              <a:t>(Time-lapse images of </a:t>
            </a:r>
            <a:r>
              <a:rPr kumimoji="1" lang="en-US" altLang="zh-TW" dirty="0" err="1">
                <a:latin typeface="Calibri" panose="020F0502020204030204" pitchFamily="34" charset="0"/>
                <a:cs typeface="Calibri" panose="020F0502020204030204" pitchFamily="34" charset="0"/>
              </a:rPr>
              <a:t>Caulobacter</a:t>
            </a:r>
            <a:r>
              <a:rPr kumimoji="1" lang="en-US" altLang="zh-TW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TW" dirty="0" err="1">
                <a:latin typeface="Calibri" panose="020F0502020204030204" pitchFamily="34" charset="0"/>
                <a:cs typeface="Calibri" panose="020F0502020204030204" pitchFamily="34" charset="0"/>
              </a:rPr>
              <a:t>crescentus</a:t>
            </a:r>
            <a:r>
              <a:rPr kumimoji="1" lang="en-US" altLang="zh-TW" dirty="0">
                <a:latin typeface="Calibri" panose="020F0502020204030204" pitchFamily="34" charset="0"/>
                <a:cs typeface="Calibri" panose="020F0502020204030204" pitchFamily="34" charset="0"/>
              </a:rPr>
              <a:t> cells </a:t>
            </a:r>
            <a:r>
              <a:rPr kumimoji="1" lang="en-US" altLang="zh-TW" dirty="0" err="1">
                <a:latin typeface="Calibri" panose="020F0502020204030204" pitchFamily="34" charset="0"/>
                <a:cs typeface="Calibri" panose="020F0502020204030204" pitchFamily="34" charset="0"/>
              </a:rPr>
              <a:t>harbouring</a:t>
            </a:r>
            <a:r>
              <a:rPr kumimoji="1" lang="en-US" altLang="zh-TW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TW" dirty="0" err="1">
                <a:latin typeface="Calibri" panose="020F0502020204030204" pitchFamily="34" charset="0"/>
                <a:cs typeface="Calibri" panose="020F0502020204030204" pitchFamily="34" charset="0"/>
              </a:rPr>
              <a:t>FtsZ</a:t>
            </a:r>
            <a:r>
              <a:rPr kumimoji="1" lang="en-US" altLang="zh-TW" dirty="0">
                <a:latin typeface="Calibri" panose="020F0502020204030204" pitchFamily="34" charset="0"/>
                <a:cs typeface="Calibri" panose="020F0502020204030204" pitchFamily="34" charset="0"/>
              </a:rPr>
              <a:t>-YFP </a:t>
            </a:r>
          </a:p>
          <a:p>
            <a:pPr marL="0" indent="0" algn="just">
              <a:buNone/>
            </a:pPr>
            <a:r>
              <a:rPr kumimoji="1" lang="en-US" altLang="zh-TW" dirty="0">
                <a:latin typeface="Calibri" panose="020F0502020204030204" pitchFamily="34" charset="0"/>
                <a:cs typeface="Calibri" panose="020F0502020204030204" pitchFamily="34" charset="0"/>
              </a:rPr>
              <a:t> and their respective localization and cell constriction in the cell cycle)</a:t>
            </a:r>
          </a:p>
        </p:txBody>
      </p:sp>
    </p:spTree>
    <p:extLst>
      <p:ext uri="{BB962C8B-B14F-4D97-AF65-F5344CB8AC3E}">
        <p14:creationId xmlns:p14="http://schemas.microsoft.com/office/powerpoint/2010/main" val="39886628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內容版面配置區 2">
            <a:extLst>
              <a:ext uri="{FF2B5EF4-FFF2-40B4-BE49-F238E27FC236}">
                <a16:creationId xmlns:a16="http://schemas.microsoft.com/office/drawing/2014/main" id="{88BC7179-FA22-6646-9C1A-20C36D34DF86}"/>
              </a:ext>
            </a:extLst>
          </p:cNvPr>
          <p:cNvSpPr txBox="1">
            <a:spLocks/>
          </p:cNvSpPr>
          <p:nvPr/>
        </p:nvSpPr>
        <p:spPr>
          <a:xfrm>
            <a:off x="5472113" y="257173"/>
            <a:ext cx="6562726" cy="58435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endParaRPr kumimoji="1" lang="en-US" altLang="zh-TW" sz="3200" dirty="0"/>
          </a:p>
        </p:txBody>
      </p:sp>
      <p:pic>
        <p:nvPicPr>
          <p:cNvPr id="17" name="內容版面配置區 16">
            <a:extLst>
              <a:ext uri="{FF2B5EF4-FFF2-40B4-BE49-F238E27FC236}">
                <a16:creationId xmlns:a16="http://schemas.microsoft.com/office/drawing/2014/main" id="{68034651-6E05-3E4D-83F8-C184F82372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3713" y="511962"/>
            <a:ext cx="4978400" cy="5588800"/>
          </a:xfrm>
        </p:spPr>
      </p:pic>
      <p:sp>
        <p:nvSpPr>
          <p:cNvPr id="8" name="內容版面配置區 2">
            <a:extLst>
              <a:ext uri="{FF2B5EF4-FFF2-40B4-BE49-F238E27FC236}">
                <a16:creationId xmlns:a16="http://schemas.microsoft.com/office/drawing/2014/main" id="{BDC6C186-B031-AB46-8942-58B0B0C27282}"/>
              </a:ext>
            </a:extLst>
          </p:cNvPr>
          <p:cNvSpPr txBox="1">
            <a:spLocks/>
          </p:cNvSpPr>
          <p:nvPr/>
        </p:nvSpPr>
        <p:spPr>
          <a:xfrm>
            <a:off x="4705353" y="3587346"/>
            <a:ext cx="6991348" cy="251341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kumimoji="1" lang="en-US" altLang="zh-TW" sz="3200" dirty="0">
                <a:latin typeface="Calibri" panose="020F0502020204030204" pitchFamily="34" charset="0"/>
                <a:cs typeface="Calibri" panose="020F0502020204030204" pitchFamily="34" charset="0"/>
              </a:rPr>
              <a:t>(In this case, the two defined events are the </a:t>
            </a:r>
          </a:p>
          <a:p>
            <a:pPr marL="0" indent="0" algn="just">
              <a:buNone/>
            </a:pPr>
            <a:r>
              <a:rPr kumimoji="1" lang="en-US" altLang="zh-TW" sz="3200" dirty="0">
                <a:latin typeface="Calibri" panose="020F0502020204030204" pitchFamily="34" charset="0"/>
                <a:cs typeface="Calibri" panose="020F0502020204030204" pitchFamily="34" charset="0"/>
              </a:rPr>
              <a:t> first appearance of a </a:t>
            </a:r>
            <a:r>
              <a:rPr kumimoji="1" lang="en-US" altLang="zh-TW" sz="3200" dirty="0" err="1">
                <a:latin typeface="Calibri" panose="020F0502020204030204" pitchFamily="34" charset="0"/>
                <a:cs typeface="Calibri" panose="020F0502020204030204" pitchFamily="34" charset="0"/>
              </a:rPr>
              <a:t>FTsZ</a:t>
            </a:r>
            <a:r>
              <a:rPr kumimoji="1" lang="en-US" altLang="zh-TW" sz="3200" dirty="0">
                <a:latin typeface="Calibri" panose="020F0502020204030204" pitchFamily="34" charset="0"/>
                <a:cs typeface="Calibri" panose="020F0502020204030204" pitchFamily="34" charset="0"/>
              </a:rPr>
              <a:t>-YFP fluorescent </a:t>
            </a:r>
          </a:p>
          <a:p>
            <a:pPr marL="0" indent="0" algn="just">
              <a:buNone/>
            </a:pPr>
            <a:r>
              <a:rPr kumimoji="1" lang="en-US" altLang="zh-TW" sz="3200" dirty="0">
                <a:latin typeface="Calibri" panose="020F0502020204030204" pitchFamily="34" charset="0"/>
                <a:cs typeface="Calibri" panose="020F0502020204030204" pitchFamily="34" charset="0"/>
              </a:rPr>
              <a:t> septum and constriction, which are marked </a:t>
            </a:r>
          </a:p>
          <a:p>
            <a:pPr marL="0" indent="0" algn="just">
              <a:buNone/>
            </a:pPr>
            <a:r>
              <a:rPr kumimoji="1" lang="en-US" altLang="zh-TW" sz="3200" dirty="0">
                <a:latin typeface="Calibri" panose="020F0502020204030204" pitchFamily="34" charset="0"/>
                <a:cs typeface="Calibri" panose="020F0502020204030204" pitchFamily="34" charset="0"/>
              </a:rPr>
              <a:t> in red and orange, respectively.)</a:t>
            </a:r>
          </a:p>
        </p:txBody>
      </p:sp>
      <p:sp>
        <p:nvSpPr>
          <p:cNvPr id="9" name="內容版面配置區 2">
            <a:extLst>
              <a:ext uri="{FF2B5EF4-FFF2-40B4-BE49-F238E27FC236}">
                <a16:creationId xmlns:a16="http://schemas.microsoft.com/office/drawing/2014/main" id="{43CF4CB1-5ED0-D940-A03F-AEA70B965AF2}"/>
              </a:ext>
            </a:extLst>
          </p:cNvPr>
          <p:cNvSpPr txBox="1">
            <a:spLocks/>
          </p:cNvSpPr>
          <p:nvPr/>
        </p:nvSpPr>
        <p:spPr>
          <a:xfrm>
            <a:off x="4705353" y="511962"/>
            <a:ext cx="6991347" cy="20740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kumimoji="1" lang="en-US" altLang="zh-TW" sz="3200" dirty="0">
                <a:latin typeface="Calibri" panose="020F0502020204030204" pitchFamily="34" charset="0"/>
                <a:cs typeface="Calibri" panose="020F0502020204030204" pitchFamily="34" charset="0"/>
              </a:rPr>
              <a:t>(2) If the particle satisfies criteria made  </a:t>
            </a:r>
          </a:p>
          <a:p>
            <a:pPr marL="0" indent="0" algn="just">
              <a:buNone/>
            </a:pPr>
            <a:r>
              <a:rPr kumimoji="1" lang="en-US" altLang="zh-TW" sz="3200" dirty="0">
                <a:latin typeface="Calibri" panose="020F0502020204030204" pitchFamily="34" charset="0"/>
                <a:cs typeface="Calibri" panose="020F0502020204030204" pitchFamily="34" charset="0"/>
              </a:rPr>
              <a:t>      by users, both the absolute and </a:t>
            </a:r>
          </a:p>
          <a:p>
            <a:pPr marL="0" indent="0" algn="just">
              <a:buNone/>
            </a:pPr>
            <a:r>
              <a:rPr kumimoji="1" lang="en-US" altLang="zh-TW" sz="3200" dirty="0">
                <a:latin typeface="Calibri" panose="020F0502020204030204" pitchFamily="34" charset="0"/>
                <a:cs typeface="Calibri" panose="020F0502020204030204" pitchFamily="34" charset="0"/>
              </a:rPr>
              <a:t>      relative timing are recorded.</a:t>
            </a:r>
          </a:p>
        </p:txBody>
      </p:sp>
    </p:spTree>
    <p:extLst>
      <p:ext uri="{BB962C8B-B14F-4D97-AF65-F5344CB8AC3E}">
        <p14:creationId xmlns:p14="http://schemas.microsoft.com/office/powerpoint/2010/main" val="22437600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3ADB8BD-0529-F344-9F51-D73B2CBB0A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1462" y="2532064"/>
            <a:ext cx="11481330" cy="38807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32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MicrobeJ</a:t>
            </a:r>
            <a:r>
              <a:rPr lang="en-US" altLang="zh-TW" sz="3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a tool for high throughput bacterial cell detection </a:t>
            </a:r>
          </a:p>
          <a:p>
            <a:pPr marL="0" indent="0">
              <a:buNone/>
            </a:pPr>
            <a:r>
              <a:rPr lang="en-US" altLang="zh-TW" sz="3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and quantitative analysis </a:t>
            </a:r>
            <a:endParaRPr kumimoji="1" lang="en-US" altLang="zh-TW" sz="3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indent="0">
              <a:buNone/>
            </a:pPr>
            <a:r>
              <a:rPr kumimoji="1" lang="en-US" altLang="zh-TW" sz="3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https://www.nature.com/articles/nmicrobiol201677.pdf</a:t>
            </a:r>
            <a:endParaRPr kumimoji="1" lang="en-US" altLang="zh-TW" sz="3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kumimoji="1" lang="en-US" altLang="zh-TW" sz="32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kumimoji="1"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4A74F249-FE67-BE4D-B974-4796ABD272D7}"/>
              </a:ext>
            </a:extLst>
          </p:cNvPr>
          <p:cNvSpPr txBox="1"/>
          <p:nvPr/>
        </p:nvSpPr>
        <p:spPr>
          <a:xfrm>
            <a:off x="3357563" y="557212"/>
            <a:ext cx="5643562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4400" b="1" dirty="0">
                <a:latin typeface="Calibri" panose="020F0502020204030204" pitchFamily="34" charset="0"/>
                <a:cs typeface="Calibri" panose="020F0502020204030204" pitchFamily="34" charset="0"/>
              </a:rPr>
              <a:t>Paper information</a:t>
            </a:r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815751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內容版面配置區 2">
            <a:extLst>
              <a:ext uri="{FF2B5EF4-FFF2-40B4-BE49-F238E27FC236}">
                <a16:creationId xmlns:a16="http://schemas.microsoft.com/office/drawing/2014/main" id="{88BC7179-FA22-6646-9C1A-20C36D34DF86}"/>
              </a:ext>
            </a:extLst>
          </p:cNvPr>
          <p:cNvSpPr txBox="1">
            <a:spLocks/>
          </p:cNvSpPr>
          <p:nvPr/>
        </p:nvSpPr>
        <p:spPr>
          <a:xfrm>
            <a:off x="5905500" y="370283"/>
            <a:ext cx="6108700" cy="29158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kumimoji="1" lang="en-US" altLang="zh-TW" sz="3200" dirty="0">
                <a:latin typeface="Calibri" panose="020F0502020204030204" pitchFamily="34" charset="0"/>
                <a:cs typeface="Calibri" panose="020F0502020204030204" pitchFamily="34" charset="0"/>
              </a:rPr>
              <a:t>(3) Pixel intensity and width are</a:t>
            </a:r>
          </a:p>
          <a:p>
            <a:pPr marL="0" indent="0" algn="just">
              <a:buNone/>
            </a:pPr>
            <a:r>
              <a:rPr kumimoji="1" lang="en-US" altLang="zh-TW" sz="3200" dirty="0">
                <a:latin typeface="Calibri" panose="020F0502020204030204" pitchFamily="34" charset="0"/>
                <a:cs typeface="Calibri" panose="020F0502020204030204" pitchFamily="34" charset="0"/>
              </a:rPr>
              <a:t>      measured along medial axis </a:t>
            </a:r>
          </a:p>
          <a:p>
            <a:pPr marL="0" indent="0" algn="just">
              <a:buNone/>
            </a:pPr>
            <a:r>
              <a:rPr kumimoji="1" lang="en-US" altLang="zh-TW" sz="3200" dirty="0">
                <a:latin typeface="Calibri" panose="020F0502020204030204" pitchFamily="34" charset="0"/>
                <a:cs typeface="Calibri" panose="020F0502020204030204" pitchFamily="34" charset="0"/>
              </a:rPr>
              <a:t>      and used to produce an </a:t>
            </a:r>
          </a:p>
          <a:p>
            <a:pPr marL="0" indent="0" algn="just">
              <a:buNone/>
            </a:pPr>
            <a:r>
              <a:rPr kumimoji="1" lang="en-US" altLang="zh-TW" sz="3200" dirty="0">
                <a:latin typeface="Calibri" panose="020F0502020204030204" pitchFamily="34" charset="0"/>
                <a:cs typeface="Calibri" panose="020F0502020204030204" pitchFamily="34" charset="0"/>
              </a:rPr>
              <a:t>      oriented map called </a:t>
            </a:r>
            <a:r>
              <a:rPr kumimoji="1" lang="en-US" altLang="zh-TW" sz="3200" dirty="0" err="1">
                <a:latin typeface="Calibri" panose="020F0502020204030204" pitchFamily="34" charset="0"/>
                <a:cs typeface="Calibri" panose="020F0502020204030204" pitchFamily="34" charset="0"/>
              </a:rPr>
              <a:t>demograph</a:t>
            </a:r>
            <a:r>
              <a:rPr kumimoji="1" lang="en-US" altLang="zh-TW" sz="32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pic>
        <p:nvPicPr>
          <p:cNvPr id="13" name="內容版面配置區 12">
            <a:extLst>
              <a:ext uri="{FF2B5EF4-FFF2-40B4-BE49-F238E27FC236}">
                <a16:creationId xmlns:a16="http://schemas.microsoft.com/office/drawing/2014/main" id="{CB0420AC-2D95-404B-809C-BA383AC3D6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4200" y="144661"/>
            <a:ext cx="5414963" cy="6282930"/>
          </a:xfrm>
        </p:spPr>
      </p:pic>
      <p:sp>
        <p:nvSpPr>
          <p:cNvPr id="14" name="內容版面配置區 2">
            <a:extLst>
              <a:ext uri="{FF2B5EF4-FFF2-40B4-BE49-F238E27FC236}">
                <a16:creationId xmlns:a16="http://schemas.microsoft.com/office/drawing/2014/main" id="{5D86005B-F493-5444-95F4-5C4A2D766FA3}"/>
              </a:ext>
            </a:extLst>
          </p:cNvPr>
          <p:cNvSpPr txBox="1">
            <a:spLocks/>
          </p:cNvSpPr>
          <p:nvPr/>
        </p:nvSpPr>
        <p:spPr>
          <a:xfrm>
            <a:off x="5983287" y="3715145"/>
            <a:ext cx="5953125" cy="25860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kumimoji="1" lang="en-US" altLang="zh-TW" sz="3200" dirty="0">
                <a:latin typeface="Calibri" panose="020F0502020204030204" pitchFamily="34" charset="0"/>
                <a:cs typeface="Calibri" panose="020F0502020204030204" pitchFamily="34" charset="0"/>
              </a:rPr>
              <a:t>(Cells are sorted based on length. The Y axis means relative position along cell body where 0 represents mid-cell and 1 or -1 the cell poles.)</a:t>
            </a:r>
          </a:p>
        </p:txBody>
      </p:sp>
    </p:spTree>
    <p:extLst>
      <p:ext uri="{BB962C8B-B14F-4D97-AF65-F5344CB8AC3E}">
        <p14:creationId xmlns:p14="http://schemas.microsoft.com/office/powerpoint/2010/main" val="33061131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內容版面配置區 12">
            <a:extLst>
              <a:ext uri="{FF2B5EF4-FFF2-40B4-BE49-F238E27FC236}">
                <a16:creationId xmlns:a16="http://schemas.microsoft.com/office/drawing/2014/main" id="{E210D6C9-13AC-C64D-BBA6-497A30BD2E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4974" y="203198"/>
            <a:ext cx="4322763" cy="6310313"/>
          </a:xfrm>
        </p:spPr>
      </p:pic>
      <p:sp>
        <p:nvSpPr>
          <p:cNvPr id="9" name="內容版面配置區 2">
            <a:extLst>
              <a:ext uri="{FF2B5EF4-FFF2-40B4-BE49-F238E27FC236}">
                <a16:creationId xmlns:a16="http://schemas.microsoft.com/office/drawing/2014/main" id="{43CF4CB1-5ED0-D940-A03F-AEA70B965AF2}"/>
              </a:ext>
            </a:extLst>
          </p:cNvPr>
          <p:cNvSpPr txBox="1">
            <a:spLocks/>
          </p:cNvSpPr>
          <p:nvPr/>
        </p:nvSpPr>
        <p:spPr>
          <a:xfrm>
            <a:off x="4529137" y="1977327"/>
            <a:ext cx="7091363" cy="31176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kumimoji="1" lang="en-US" altLang="zh-TW" sz="3200" dirty="0">
                <a:latin typeface="Calibri" panose="020F0502020204030204" pitchFamily="34" charset="0"/>
                <a:cs typeface="Calibri" panose="020F0502020204030204" pitchFamily="34" charset="0"/>
              </a:rPr>
              <a:t>(4) Sub-cellular localization of septa, </a:t>
            </a:r>
          </a:p>
          <a:p>
            <a:pPr marL="0" indent="0" algn="just">
              <a:buNone/>
            </a:pPr>
            <a:r>
              <a:rPr kumimoji="1" lang="en-US" altLang="zh-TW" sz="3200" dirty="0">
                <a:latin typeface="Calibri" panose="020F0502020204030204" pitchFamily="34" charset="0"/>
                <a:cs typeface="Calibri" panose="020F0502020204030204" pitchFamily="34" charset="0"/>
              </a:rPr>
              <a:t>      constrictions and their distribution </a:t>
            </a:r>
          </a:p>
          <a:p>
            <a:pPr marL="0" indent="0" algn="just">
              <a:buNone/>
            </a:pPr>
            <a:r>
              <a:rPr kumimoji="1" lang="en-US" altLang="zh-TW" sz="3200" dirty="0">
                <a:latin typeface="Calibri" panose="020F0502020204030204" pitchFamily="34" charset="0"/>
                <a:cs typeface="Calibri" panose="020F0502020204030204" pitchFamily="34" charset="0"/>
              </a:rPr>
              <a:t>      relative to the cell center are plotted </a:t>
            </a:r>
          </a:p>
          <a:p>
            <a:pPr marL="0" indent="0" algn="just">
              <a:buNone/>
            </a:pPr>
            <a:r>
              <a:rPr kumimoji="1" lang="en-US" altLang="zh-TW" sz="3200" dirty="0">
                <a:latin typeface="Calibri" panose="020F0502020204030204" pitchFamily="34" charset="0"/>
                <a:cs typeface="Calibri" panose="020F0502020204030204" pitchFamily="34" charset="0"/>
              </a:rPr>
              <a:t>      in localization charts.</a:t>
            </a:r>
          </a:p>
        </p:txBody>
      </p:sp>
    </p:spTree>
    <p:extLst>
      <p:ext uri="{BB962C8B-B14F-4D97-AF65-F5344CB8AC3E}">
        <p14:creationId xmlns:p14="http://schemas.microsoft.com/office/powerpoint/2010/main" val="7447639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內容版面配置區 2">
            <a:extLst>
              <a:ext uri="{FF2B5EF4-FFF2-40B4-BE49-F238E27FC236}">
                <a16:creationId xmlns:a16="http://schemas.microsoft.com/office/drawing/2014/main" id="{2BDBEC72-2893-834F-8AA2-4BEEF9AF477F}"/>
              </a:ext>
            </a:extLst>
          </p:cNvPr>
          <p:cNvSpPr txBox="1">
            <a:spLocks/>
          </p:cNvSpPr>
          <p:nvPr/>
        </p:nvSpPr>
        <p:spPr>
          <a:xfrm>
            <a:off x="0" y="2301875"/>
            <a:ext cx="11287125" cy="20415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kumimoji="1" lang="en-US" altLang="zh-TW" sz="3200" dirty="0">
                <a:latin typeface="Calibri" panose="020F0502020204030204" pitchFamily="34" charset="0"/>
                <a:cs typeface="Calibri" panose="020F0502020204030204" pitchFamily="34" charset="0"/>
              </a:rPr>
              <a:t>5. (1) Users can set specific attributes to exclude inappropriate </a:t>
            </a:r>
          </a:p>
          <a:p>
            <a:pPr marL="0" indent="0" algn="just">
              <a:buNone/>
            </a:pPr>
            <a:r>
              <a:rPr kumimoji="1" lang="en-US" altLang="zh-TW" sz="3200" dirty="0">
                <a:latin typeface="Calibri" panose="020F0502020204030204" pitchFamily="34" charset="0"/>
                <a:cs typeface="Calibri" panose="020F0502020204030204" pitchFamily="34" charset="0"/>
              </a:rPr>
              <a:t>          particles while including missed ones. Rejected particles </a:t>
            </a:r>
          </a:p>
          <a:p>
            <a:pPr marL="0" indent="0" algn="just">
              <a:buNone/>
            </a:pPr>
            <a:r>
              <a:rPr kumimoji="1" lang="zh-TW" alt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          </a:t>
            </a:r>
            <a:r>
              <a:rPr kumimoji="1" lang="en-US" altLang="zh-TW" sz="3200" dirty="0">
                <a:latin typeface="Calibri" panose="020F0502020204030204" pitchFamily="34" charset="0"/>
                <a:cs typeface="Calibri" panose="020F0502020204030204" pitchFamily="34" charset="0"/>
              </a:rPr>
              <a:t>will be automatically segmented. </a:t>
            </a:r>
          </a:p>
          <a:p>
            <a:pPr marL="0" indent="0" algn="just">
              <a:buNone/>
            </a:pPr>
            <a:endParaRPr kumimoji="1" lang="en-US" altLang="zh-TW" sz="3200" dirty="0"/>
          </a:p>
          <a:p>
            <a:pPr marL="0" indent="0" algn="just">
              <a:buNone/>
            </a:pPr>
            <a:endParaRPr kumimoji="1" lang="en-US" altLang="zh-TW" sz="3200" dirty="0"/>
          </a:p>
        </p:txBody>
      </p:sp>
    </p:spTree>
    <p:extLst>
      <p:ext uri="{BB962C8B-B14F-4D97-AF65-F5344CB8AC3E}">
        <p14:creationId xmlns:p14="http://schemas.microsoft.com/office/powerpoint/2010/main" val="28579323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內容版面配置區 2">
            <a:extLst>
              <a:ext uri="{FF2B5EF4-FFF2-40B4-BE49-F238E27FC236}">
                <a16:creationId xmlns:a16="http://schemas.microsoft.com/office/drawing/2014/main" id="{2BDBEC72-2893-834F-8AA2-4BEEF9AF477F}"/>
              </a:ext>
            </a:extLst>
          </p:cNvPr>
          <p:cNvSpPr txBox="1">
            <a:spLocks/>
          </p:cNvSpPr>
          <p:nvPr/>
        </p:nvSpPr>
        <p:spPr>
          <a:xfrm>
            <a:off x="528638" y="200025"/>
            <a:ext cx="11287125" cy="12858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endParaRPr kumimoji="1" lang="en-US" altLang="zh-TW" sz="3200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619A57C-D384-874A-B4E4-6707A05962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337" y="200025"/>
            <a:ext cx="11172826" cy="5489576"/>
          </a:xfrm>
          <a:prstGeom prst="rect">
            <a:avLst/>
          </a:prstGeom>
        </p:spPr>
      </p:pic>
      <p:sp>
        <p:nvSpPr>
          <p:cNvPr id="12" name="內容版面配置區 2">
            <a:extLst>
              <a:ext uri="{FF2B5EF4-FFF2-40B4-BE49-F238E27FC236}">
                <a16:creationId xmlns:a16="http://schemas.microsoft.com/office/drawing/2014/main" id="{6375A2EC-A0E2-154B-AA57-1D520F56C130}"/>
              </a:ext>
            </a:extLst>
          </p:cNvPr>
          <p:cNvSpPr txBox="1">
            <a:spLocks/>
          </p:cNvSpPr>
          <p:nvPr/>
        </p:nvSpPr>
        <p:spPr>
          <a:xfrm>
            <a:off x="414337" y="5689601"/>
            <a:ext cx="10944225" cy="11683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kumimoji="1" lang="en-US" altLang="zh-TW" dirty="0">
                <a:latin typeface="Calibri" panose="020F0502020204030204" pitchFamily="34" charset="0"/>
                <a:cs typeface="Calibri" panose="020F0502020204030204" pitchFamily="34" charset="0"/>
              </a:rPr>
              <a:t>(Before automated segmentation. Rejected particles are in red  </a:t>
            </a:r>
          </a:p>
          <a:p>
            <a:pPr marL="0" indent="0" algn="just">
              <a:buNone/>
            </a:pPr>
            <a:r>
              <a:rPr kumimoji="1" lang="en-US" altLang="zh-TW" dirty="0">
                <a:latin typeface="Calibri" panose="020F0502020204030204" pitchFamily="34" charset="0"/>
                <a:cs typeface="Calibri" panose="020F0502020204030204" pitchFamily="34" charset="0"/>
              </a:rPr>
              <a:t> while accepted ones are in green.) </a:t>
            </a:r>
          </a:p>
          <a:p>
            <a:pPr marL="0" indent="0" algn="just">
              <a:buNone/>
            </a:pPr>
            <a:endParaRPr kumimoji="1" lang="en-US" altLang="zh-TW" sz="3200" dirty="0"/>
          </a:p>
        </p:txBody>
      </p:sp>
    </p:spTree>
    <p:extLst>
      <p:ext uri="{BB962C8B-B14F-4D97-AF65-F5344CB8AC3E}">
        <p14:creationId xmlns:p14="http://schemas.microsoft.com/office/powerpoint/2010/main" val="19497910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內容版面配置區 2">
            <a:extLst>
              <a:ext uri="{FF2B5EF4-FFF2-40B4-BE49-F238E27FC236}">
                <a16:creationId xmlns:a16="http://schemas.microsoft.com/office/drawing/2014/main" id="{2BDBEC72-2893-834F-8AA2-4BEEF9AF477F}"/>
              </a:ext>
            </a:extLst>
          </p:cNvPr>
          <p:cNvSpPr txBox="1">
            <a:spLocks/>
          </p:cNvSpPr>
          <p:nvPr/>
        </p:nvSpPr>
        <p:spPr>
          <a:xfrm>
            <a:off x="528638" y="200025"/>
            <a:ext cx="11287125" cy="12858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endParaRPr kumimoji="1" lang="en-US" altLang="zh-TW" sz="3200" dirty="0"/>
          </a:p>
        </p:txBody>
      </p:sp>
      <p:pic>
        <p:nvPicPr>
          <p:cNvPr id="6" name="內容版面配置區 7">
            <a:extLst>
              <a:ext uri="{FF2B5EF4-FFF2-40B4-BE49-F238E27FC236}">
                <a16:creationId xmlns:a16="http://schemas.microsoft.com/office/drawing/2014/main" id="{0E1D40E0-DD89-7C49-BD5C-E4B87FEA0D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7338" y="111125"/>
            <a:ext cx="10944225" cy="5729288"/>
          </a:xfrm>
        </p:spPr>
      </p:pic>
      <p:sp>
        <p:nvSpPr>
          <p:cNvPr id="7" name="內容版面配置區 2">
            <a:extLst>
              <a:ext uri="{FF2B5EF4-FFF2-40B4-BE49-F238E27FC236}">
                <a16:creationId xmlns:a16="http://schemas.microsoft.com/office/drawing/2014/main" id="{6597F081-2E1F-A440-83B2-77E2C743640A}"/>
              </a:ext>
            </a:extLst>
          </p:cNvPr>
          <p:cNvSpPr txBox="1">
            <a:spLocks/>
          </p:cNvSpPr>
          <p:nvPr/>
        </p:nvSpPr>
        <p:spPr>
          <a:xfrm>
            <a:off x="287338" y="6043611"/>
            <a:ext cx="6500812" cy="8143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kumimoji="1" lang="en-US" altLang="zh-TW" dirty="0">
                <a:latin typeface="Calibri" panose="020F0502020204030204" pitchFamily="34" charset="0"/>
                <a:cs typeface="Calibri" panose="020F0502020204030204" pitchFamily="34" charset="0"/>
              </a:rPr>
              <a:t>(After automated segmentation)</a:t>
            </a:r>
          </a:p>
        </p:txBody>
      </p:sp>
    </p:spTree>
    <p:extLst>
      <p:ext uri="{BB962C8B-B14F-4D97-AF65-F5344CB8AC3E}">
        <p14:creationId xmlns:p14="http://schemas.microsoft.com/office/powerpoint/2010/main" val="16997529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內容版面配置區 2">
            <a:extLst>
              <a:ext uri="{FF2B5EF4-FFF2-40B4-BE49-F238E27FC236}">
                <a16:creationId xmlns:a16="http://schemas.microsoft.com/office/drawing/2014/main" id="{2BDBEC72-2893-834F-8AA2-4BEEF9AF477F}"/>
              </a:ext>
            </a:extLst>
          </p:cNvPr>
          <p:cNvSpPr txBox="1">
            <a:spLocks/>
          </p:cNvSpPr>
          <p:nvPr/>
        </p:nvSpPr>
        <p:spPr>
          <a:xfrm>
            <a:off x="0" y="2378074"/>
            <a:ext cx="10947400" cy="22193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kumimoji="1" lang="en-US" altLang="zh-TW" sz="3200" dirty="0">
                <a:latin typeface="Calibri" panose="020F0502020204030204" pitchFamily="34" charset="0"/>
                <a:cs typeface="Calibri" panose="020F0502020204030204" pitchFamily="34" charset="0"/>
              </a:rPr>
              <a:t>(2) Under bad resolution, error and inaccuracy appear in contour </a:t>
            </a:r>
          </a:p>
          <a:p>
            <a:pPr marL="0" indent="0" algn="just">
              <a:buNone/>
            </a:pPr>
            <a:r>
              <a:rPr kumimoji="1" lang="en-US" altLang="zh-TW" sz="3200" dirty="0">
                <a:latin typeface="Calibri" panose="020F0502020204030204" pitchFamily="34" charset="0"/>
                <a:cs typeface="Calibri" panose="020F0502020204030204" pitchFamily="34" charset="0"/>
              </a:rPr>
              <a:t>      detection or particle segmentation. Thus, </a:t>
            </a:r>
            <a:r>
              <a:rPr kumimoji="1" lang="en-US" altLang="zh-TW" sz="3200" dirty="0" err="1">
                <a:latin typeface="Calibri" panose="020F0502020204030204" pitchFamily="34" charset="0"/>
                <a:cs typeface="Calibri" panose="020F0502020204030204" pitchFamily="34" charset="0"/>
              </a:rPr>
              <a:t>MicrobeJ</a:t>
            </a:r>
            <a:r>
              <a:rPr kumimoji="1" lang="en-US" altLang="zh-TW" sz="3200" dirty="0">
                <a:latin typeface="Calibri" panose="020F0502020204030204" pitchFamily="34" charset="0"/>
                <a:cs typeface="Calibri" panose="020F0502020204030204" pitchFamily="34" charset="0"/>
              </a:rPr>
              <a:t> offers </a:t>
            </a:r>
          </a:p>
          <a:p>
            <a:pPr marL="0" indent="0" algn="just">
              <a:buNone/>
            </a:pPr>
            <a:r>
              <a:rPr kumimoji="1" lang="en-US" altLang="zh-TW" sz="3200" dirty="0">
                <a:latin typeface="Calibri" panose="020F0502020204030204" pitchFamily="34" charset="0"/>
                <a:cs typeface="Calibri" panose="020F0502020204030204" pitchFamily="34" charset="0"/>
              </a:rPr>
              <a:t>      manual correction.</a:t>
            </a:r>
          </a:p>
          <a:p>
            <a:pPr marL="0" indent="0" algn="just">
              <a:buNone/>
            </a:pPr>
            <a:endParaRPr kumimoji="1" lang="en-US" altLang="zh-TW" sz="3200" dirty="0"/>
          </a:p>
          <a:p>
            <a:pPr marL="0" indent="0" algn="just">
              <a:buNone/>
            </a:pPr>
            <a:endParaRPr kumimoji="1" lang="en-US" altLang="zh-TW" sz="3200" dirty="0"/>
          </a:p>
          <a:p>
            <a:pPr marL="0" indent="0" algn="just">
              <a:buNone/>
            </a:pPr>
            <a:endParaRPr kumimoji="1" lang="en-US" altLang="zh-TW" sz="3200" dirty="0"/>
          </a:p>
        </p:txBody>
      </p:sp>
    </p:spTree>
    <p:extLst>
      <p:ext uri="{BB962C8B-B14F-4D97-AF65-F5344CB8AC3E}">
        <p14:creationId xmlns:p14="http://schemas.microsoft.com/office/powerpoint/2010/main" val="885923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內容版面配置區 2">
            <a:extLst>
              <a:ext uri="{FF2B5EF4-FFF2-40B4-BE49-F238E27FC236}">
                <a16:creationId xmlns:a16="http://schemas.microsoft.com/office/drawing/2014/main" id="{6FCD11F6-AFEE-D243-9CE3-5A58BB9E30DF}"/>
              </a:ext>
            </a:extLst>
          </p:cNvPr>
          <p:cNvSpPr txBox="1">
            <a:spLocks/>
          </p:cNvSpPr>
          <p:nvPr/>
        </p:nvSpPr>
        <p:spPr>
          <a:xfrm>
            <a:off x="242889" y="0"/>
            <a:ext cx="11744324" cy="23145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endParaRPr kumimoji="1" lang="en-US" altLang="zh-TW" sz="3200" dirty="0"/>
          </a:p>
        </p:txBody>
      </p:sp>
      <p:pic>
        <p:nvPicPr>
          <p:cNvPr id="13" name="內容版面配置區 12">
            <a:extLst>
              <a:ext uri="{FF2B5EF4-FFF2-40B4-BE49-F238E27FC236}">
                <a16:creationId xmlns:a16="http://schemas.microsoft.com/office/drawing/2014/main" id="{FEF18BA2-AE44-1C4C-8E85-78CEF0284C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4785" y="276222"/>
            <a:ext cx="10560531" cy="5589587"/>
          </a:xfrm>
        </p:spPr>
      </p:pic>
      <p:sp>
        <p:nvSpPr>
          <p:cNvPr id="14" name="內容版面配置區 2">
            <a:extLst>
              <a:ext uri="{FF2B5EF4-FFF2-40B4-BE49-F238E27FC236}">
                <a16:creationId xmlns:a16="http://schemas.microsoft.com/office/drawing/2014/main" id="{CB8EF6B6-819E-0A40-9DD4-3B714DF0DB51}"/>
              </a:ext>
            </a:extLst>
          </p:cNvPr>
          <p:cNvSpPr txBox="1">
            <a:spLocks/>
          </p:cNvSpPr>
          <p:nvPr/>
        </p:nvSpPr>
        <p:spPr>
          <a:xfrm>
            <a:off x="834785" y="5865809"/>
            <a:ext cx="10560531" cy="9921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kumimoji="1" lang="en-US" altLang="zh-TW" dirty="0">
                <a:latin typeface="Calibri" panose="020F0502020204030204" pitchFamily="34" charset="0"/>
                <a:cs typeface="Calibri" panose="020F0502020204030204" pitchFamily="34" charset="0"/>
              </a:rPr>
              <a:t>(Red arrows point out cells needing manual correction, and green arrows show the results after correction.)</a:t>
            </a:r>
          </a:p>
        </p:txBody>
      </p:sp>
    </p:spTree>
    <p:extLst>
      <p:ext uri="{BB962C8B-B14F-4D97-AF65-F5344CB8AC3E}">
        <p14:creationId xmlns:p14="http://schemas.microsoft.com/office/powerpoint/2010/main" val="39453787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4F88827-7DF7-7E45-8DF8-FFACEDA44E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9549" y="428624"/>
            <a:ext cx="11777663" cy="5886450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kumimoji="1" lang="en-US" altLang="zh-TW" sz="3600" dirty="0"/>
              <a:t>       </a:t>
            </a:r>
          </a:p>
          <a:p>
            <a:pPr marL="742950" indent="-742950" algn="just">
              <a:buAutoNum type="arabicPeriod"/>
            </a:pPr>
            <a:endParaRPr kumimoji="1" lang="en-US" altLang="zh-TW" sz="3600" dirty="0"/>
          </a:p>
          <a:p>
            <a:pPr marL="742950" indent="-742950" algn="just">
              <a:buAutoNum type="arabicPeriod"/>
            </a:pPr>
            <a:endParaRPr kumimoji="1" lang="en-US" altLang="zh-TW" sz="3600" dirty="0"/>
          </a:p>
          <a:p>
            <a:pPr marL="0" indent="0" algn="just">
              <a:buNone/>
            </a:pPr>
            <a:endParaRPr kumimoji="1" lang="en-US" altLang="zh-TW" sz="3600" dirty="0"/>
          </a:p>
          <a:p>
            <a:pPr marL="0" indent="0" algn="just">
              <a:buNone/>
            </a:pPr>
            <a:r>
              <a:rPr kumimoji="1" lang="en-US" altLang="zh-TW" sz="3600" dirty="0"/>
              <a:t>    </a:t>
            </a:r>
          </a:p>
        </p:txBody>
      </p:sp>
      <p:sp>
        <p:nvSpPr>
          <p:cNvPr id="4" name="內容版面配置區 2">
            <a:extLst>
              <a:ext uri="{FF2B5EF4-FFF2-40B4-BE49-F238E27FC236}">
                <a16:creationId xmlns:a16="http://schemas.microsoft.com/office/drawing/2014/main" id="{04A55303-A102-6540-8C44-41D9B89F2D79}"/>
              </a:ext>
            </a:extLst>
          </p:cNvPr>
          <p:cNvSpPr txBox="1">
            <a:spLocks/>
          </p:cNvSpPr>
          <p:nvPr/>
        </p:nvSpPr>
        <p:spPr>
          <a:xfrm>
            <a:off x="0" y="2046285"/>
            <a:ext cx="11297446" cy="24225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kumimoji="1" lang="en-US" altLang="zh-TW" sz="3200" dirty="0">
                <a:latin typeface="Calibri" panose="020F0502020204030204" pitchFamily="34" charset="0"/>
                <a:cs typeface="Calibri" panose="020F0502020204030204" pitchFamily="34" charset="0"/>
              </a:rPr>
              <a:t>6. (1) Once the analysis is finished, there is a results interface </a:t>
            </a:r>
          </a:p>
          <a:p>
            <a:pPr marL="0" indent="0" algn="just">
              <a:buNone/>
            </a:pPr>
            <a:r>
              <a:rPr kumimoji="1" lang="en-US" altLang="zh-TW" sz="3200" dirty="0">
                <a:latin typeface="Calibri" panose="020F0502020204030204" pitchFamily="34" charset="0"/>
                <a:cs typeface="Calibri" panose="020F0502020204030204" pitchFamily="34" charset="0"/>
              </a:rPr>
              <a:t>           combining experiment information, detected particles </a:t>
            </a:r>
          </a:p>
          <a:p>
            <a:pPr marL="0" indent="0" algn="just">
              <a:buNone/>
            </a:pPr>
            <a:r>
              <a:rPr kumimoji="1" lang="en-US" altLang="zh-TW" sz="3200" dirty="0">
                <a:latin typeface="Calibri" panose="020F0502020204030204" pitchFamily="34" charset="0"/>
                <a:cs typeface="Calibri" panose="020F0502020204030204" pitchFamily="34" charset="0"/>
              </a:rPr>
              <a:t>           and complementary data according to user-selected options.</a:t>
            </a:r>
          </a:p>
          <a:p>
            <a:pPr marL="0" indent="0" algn="just">
              <a:buNone/>
            </a:pPr>
            <a:endParaRPr kumimoji="1" lang="en-US" altLang="zh-TW" sz="3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algn="just">
              <a:buNone/>
            </a:pPr>
            <a:endParaRPr kumimoji="1" lang="en-US" altLang="zh-TW" sz="3200" dirty="0"/>
          </a:p>
        </p:txBody>
      </p:sp>
    </p:spTree>
    <p:extLst>
      <p:ext uri="{BB962C8B-B14F-4D97-AF65-F5344CB8AC3E}">
        <p14:creationId xmlns:p14="http://schemas.microsoft.com/office/powerpoint/2010/main" val="37179000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F64E5B0-5556-5345-97B3-9E0CE1097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FAC6E40-5BAA-9E44-99D2-7B65C386AD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E1D393A-43D5-6044-B25A-84D4F5D86C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150" y="250825"/>
            <a:ext cx="10807700" cy="618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0045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2">
            <a:extLst>
              <a:ext uri="{FF2B5EF4-FFF2-40B4-BE49-F238E27FC236}">
                <a16:creationId xmlns:a16="http://schemas.microsoft.com/office/drawing/2014/main" id="{27B49BB4-A30C-AE43-AB29-544FA6565362}"/>
              </a:ext>
            </a:extLst>
          </p:cNvPr>
          <p:cNvSpPr txBox="1">
            <a:spLocks/>
          </p:cNvSpPr>
          <p:nvPr/>
        </p:nvSpPr>
        <p:spPr>
          <a:xfrm>
            <a:off x="840705" y="678145"/>
            <a:ext cx="7846095" cy="23918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kumimoji="1" lang="en-US" altLang="zh-TW" sz="3200" dirty="0">
                <a:latin typeface="Calibri" panose="020F0502020204030204" pitchFamily="34" charset="0"/>
                <a:cs typeface="Calibri" panose="020F0502020204030204" pitchFamily="34" charset="0"/>
              </a:rPr>
              <a:t>(2) Other presentations of the interface:  </a:t>
            </a:r>
          </a:p>
          <a:p>
            <a:pPr marL="0" indent="0" algn="just">
              <a:buNone/>
            </a:pPr>
            <a:endParaRPr kumimoji="1" lang="en-US" altLang="zh-TW" sz="3200" dirty="0"/>
          </a:p>
        </p:txBody>
      </p:sp>
      <p:pic>
        <p:nvPicPr>
          <p:cNvPr id="5" name="內容版面配置區 5">
            <a:extLst>
              <a:ext uri="{FF2B5EF4-FFF2-40B4-BE49-F238E27FC236}">
                <a16:creationId xmlns:a16="http://schemas.microsoft.com/office/drawing/2014/main" id="{6A227CEA-1DC0-2940-BE52-FC7F6B38AB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7390" y="1769806"/>
            <a:ext cx="3512574" cy="3587442"/>
          </a:xfr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087799D3-75C8-A24B-8F45-0D6B0A5B58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2836" y="1769806"/>
            <a:ext cx="3859163" cy="3587442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3F412ED8-C3C8-6942-82D7-C4356310F025}"/>
              </a:ext>
            </a:extLst>
          </p:cNvPr>
          <p:cNvSpPr/>
          <p:nvPr/>
        </p:nvSpPr>
        <p:spPr>
          <a:xfrm>
            <a:off x="840705" y="5557783"/>
            <a:ext cx="1031399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(Common statistical analysis)         (Fluorescence profiles) </a:t>
            </a:r>
            <a:endParaRPr lang="zh-TW" alt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16394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F86E7FA-0484-6C40-A964-7BF677BB92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6225"/>
            <a:ext cx="11001375" cy="1657351"/>
          </a:xfrm>
        </p:spPr>
        <p:txBody>
          <a:bodyPr>
            <a:noAutofit/>
          </a:bodyPr>
          <a:lstStyle/>
          <a:p>
            <a:r>
              <a:rPr lang="en-US" altLang="zh-TW" sz="4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Challenges for automated analysis of </a:t>
            </a:r>
            <a:br>
              <a:rPr lang="en-US" altLang="zh-TW" sz="4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TW" sz="4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bacterial cells’ shape and behavior patterns</a:t>
            </a:r>
            <a:br>
              <a:rPr lang="zh-TW" altLang="zh-TW" sz="4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endParaRPr kumimoji="1" lang="zh-TW" altLang="en-US" sz="4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CF253FD-EF3F-0545-B2F2-C050AFA4D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13" y="1933576"/>
            <a:ext cx="11151395" cy="3024187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US" altLang="zh-TW" sz="3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1. Small size (≈1 µm)</a:t>
            </a:r>
          </a:p>
          <a:p>
            <a:pPr algn="just"/>
            <a:endParaRPr lang="en-US" altLang="zh-TW" sz="3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endParaRPr lang="en-US" altLang="zh-TW" sz="3600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9F62B5E0-5442-534F-B680-5967FA8CB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013" y="2566987"/>
            <a:ext cx="7926387" cy="4291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6350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9D0E7944-78BA-1E48-89F9-B0A50B3457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399" y="811251"/>
            <a:ext cx="3898901" cy="4256051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E6ADB289-A0A7-C941-86B0-AE451C8ACB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1338" y="811252"/>
            <a:ext cx="4087471" cy="4256050"/>
          </a:xfrm>
          <a:prstGeom prst="rect">
            <a:avLst/>
          </a:prstGeom>
        </p:spPr>
      </p:pic>
      <p:sp>
        <p:nvSpPr>
          <p:cNvPr id="14" name="內容版面配置區 2">
            <a:extLst>
              <a:ext uri="{FF2B5EF4-FFF2-40B4-BE49-F238E27FC236}">
                <a16:creationId xmlns:a16="http://schemas.microsoft.com/office/drawing/2014/main" id="{57E57DDE-0D61-6646-B8A3-CBD3239DA01D}"/>
              </a:ext>
            </a:extLst>
          </p:cNvPr>
          <p:cNvSpPr txBox="1">
            <a:spLocks/>
          </p:cNvSpPr>
          <p:nvPr/>
        </p:nvSpPr>
        <p:spPr>
          <a:xfrm>
            <a:off x="406399" y="5241940"/>
            <a:ext cx="9953523" cy="1361766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kumimoji="1" lang="en-US" altLang="zh-TW" sz="3300" dirty="0">
                <a:latin typeface="Calibri" panose="020F0502020204030204" pitchFamily="34" charset="0"/>
                <a:cs typeface="Calibri" panose="020F0502020204030204" pitchFamily="34" charset="0"/>
              </a:rPr>
              <a:t>(Interactive charts)                          (Regression analysis)</a:t>
            </a:r>
            <a:r>
              <a:rPr kumimoji="1" lang="en-US" altLang="zh-TW" sz="3300" dirty="0"/>
              <a:t>        </a:t>
            </a:r>
          </a:p>
          <a:p>
            <a:pPr marL="0" indent="0" algn="just">
              <a:buNone/>
            </a:pPr>
            <a:endParaRPr kumimoji="1" lang="en-US" altLang="zh-TW" sz="3500" dirty="0"/>
          </a:p>
          <a:p>
            <a:pPr marL="0" indent="0" algn="just">
              <a:buNone/>
            </a:pPr>
            <a:r>
              <a:rPr kumimoji="1" lang="en-US" altLang="zh-TW" sz="3200" dirty="0"/>
              <a:t>                           </a:t>
            </a:r>
          </a:p>
        </p:txBody>
      </p:sp>
      <p:sp>
        <p:nvSpPr>
          <p:cNvPr id="15" name="內容版面配置區 2">
            <a:extLst>
              <a:ext uri="{FF2B5EF4-FFF2-40B4-BE49-F238E27FC236}">
                <a16:creationId xmlns:a16="http://schemas.microsoft.com/office/drawing/2014/main" id="{FD30B1C0-1602-4D47-9AE2-AD999D11491B}"/>
              </a:ext>
            </a:extLst>
          </p:cNvPr>
          <p:cNvSpPr txBox="1">
            <a:spLocks/>
          </p:cNvSpPr>
          <p:nvPr/>
        </p:nvSpPr>
        <p:spPr>
          <a:xfrm>
            <a:off x="3760838" y="6238568"/>
            <a:ext cx="4123720" cy="7302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endParaRPr kumimoji="1" lang="en-US" altLang="zh-TW" sz="3200" dirty="0"/>
          </a:p>
        </p:txBody>
      </p:sp>
    </p:spTree>
    <p:extLst>
      <p:ext uri="{BB962C8B-B14F-4D97-AF65-F5344CB8AC3E}">
        <p14:creationId xmlns:p14="http://schemas.microsoft.com/office/powerpoint/2010/main" val="9559139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內容版面配置區 2">
            <a:extLst>
              <a:ext uri="{FF2B5EF4-FFF2-40B4-BE49-F238E27FC236}">
                <a16:creationId xmlns:a16="http://schemas.microsoft.com/office/drawing/2014/main" id="{FD30B1C0-1602-4D47-9AE2-AD999D11491B}"/>
              </a:ext>
            </a:extLst>
          </p:cNvPr>
          <p:cNvSpPr txBox="1">
            <a:spLocks/>
          </p:cNvSpPr>
          <p:nvPr/>
        </p:nvSpPr>
        <p:spPr>
          <a:xfrm>
            <a:off x="3760838" y="6238568"/>
            <a:ext cx="4123720" cy="7302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endParaRPr kumimoji="1" lang="en-US" altLang="zh-TW" sz="3200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CDF1783A-B4CE-464E-AAFB-C7163868BBD3}"/>
              </a:ext>
            </a:extLst>
          </p:cNvPr>
          <p:cNvSpPr txBox="1"/>
          <p:nvPr/>
        </p:nvSpPr>
        <p:spPr>
          <a:xfrm>
            <a:off x="3632200" y="2273300"/>
            <a:ext cx="3073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4400" b="1" dirty="0">
                <a:latin typeface="Calibri" panose="020F0502020204030204" pitchFamily="34" charset="0"/>
                <a:cs typeface="Calibri" panose="020F0502020204030204" pitchFamily="34" charset="0"/>
              </a:rPr>
              <a:t>Q&amp;A Time</a:t>
            </a:r>
            <a:endParaRPr kumimoji="1" lang="zh-TW" altLang="en-US" sz="4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20096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CF253FD-EF3F-0545-B2F2-C050AFA4D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96851"/>
            <a:ext cx="11706226" cy="1471611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US" altLang="zh-TW" sz="3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2. (1) Low contrast</a:t>
            </a:r>
          </a:p>
          <a:p>
            <a:pPr marL="0" indent="0" algn="just">
              <a:buNone/>
            </a:pPr>
            <a:r>
              <a:rPr lang="en-US" altLang="zh-TW" sz="3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     =&gt; Hard to distinguish cells from background particles. </a:t>
            </a:r>
            <a:endParaRPr lang="zh-TW" altLang="zh-TW" sz="3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endParaRPr lang="en-US" altLang="zh-TW" sz="36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algn="just">
              <a:buNone/>
            </a:pPr>
            <a:endParaRPr lang="en-US" altLang="zh-TW" sz="3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endParaRPr lang="en-US" altLang="zh-TW" sz="3600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26C44FE5-D1CC-CF40-A2BE-35975C3672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474" y="1778000"/>
            <a:ext cx="9001126" cy="4259159"/>
          </a:xfrm>
          <a:prstGeom prst="rect">
            <a:avLst/>
          </a:prstGeom>
        </p:spPr>
      </p:pic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C46358FA-7C45-8248-89E1-8D9A9F5A37FF}"/>
              </a:ext>
            </a:extLst>
          </p:cNvPr>
          <p:cNvSpPr txBox="1">
            <a:spLocks/>
          </p:cNvSpPr>
          <p:nvPr/>
        </p:nvSpPr>
        <p:spPr>
          <a:xfrm>
            <a:off x="381001" y="6037159"/>
            <a:ext cx="8737600" cy="5715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altLang="zh-TW" dirty="0"/>
              <a:t>(Low contrast)                     (High contrast)</a:t>
            </a:r>
          </a:p>
          <a:p>
            <a:pPr marL="0" indent="0" algn="just">
              <a:buFont typeface="Arial" panose="020B0604020202020204" pitchFamily="34" charset="0"/>
              <a:buNone/>
            </a:pPr>
            <a:r>
              <a:rPr lang="en-US" altLang="zh-TW" sz="3600" dirty="0"/>
              <a:t>             </a:t>
            </a:r>
          </a:p>
          <a:p>
            <a:pPr marL="0" indent="0" algn="just">
              <a:buFont typeface="Arial" panose="020B0604020202020204" pitchFamily="34" charset="0"/>
              <a:buNone/>
            </a:pPr>
            <a:endParaRPr lang="en-US" altLang="zh-TW" sz="3600" dirty="0"/>
          </a:p>
          <a:p>
            <a:pPr algn="just"/>
            <a:endParaRPr lang="en-US" altLang="zh-TW" sz="3600" dirty="0"/>
          </a:p>
        </p:txBody>
      </p:sp>
    </p:spTree>
    <p:extLst>
      <p:ext uri="{BB962C8B-B14F-4D97-AF65-F5344CB8AC3E}">
        <p14:creationId xmlns:p14="http://schemas.microsoft.com/office/powerpoint/2010/main" val="30393529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CF253FD-EF3F-0545-B2F2-C050AFA4D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5774" y="285751"/>
            <a:ext cx="11151395" cy="800099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US" altLang="zh-TW" sz="3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(2) Irregular morphologies.</a:t>
            </a:r>
            <a:endParaRPr lang="zh-TW" altLang="zh-TW" sz="3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just">
              <a:buNone/>
            </a:pPr>
            <a:r>
              <a:rPr lang="en-US" altLang="zh-TW" sz="3600" dirty="0">
                <a:solidFill>
                  <a:schemeClr val="tx1"/>
                </a:solidFill>
              </a:rPr>
              <a:t>       </a:t>
            </a:r>
            <a:endParaRPr lang="zh-TW" altLang="zh-TW" sz="3600" dirty="0">
              <a:solidFill>
                <a:schemeClr val="tx1"/>
              </a:solidFill>
            </a:endParaRPr>
          </a:p>
          <a:p>
            <a:pPr algn="just"/>
            <a:endParaRPr lang="en-US" altLang="zh-TW" sz="3600" dirty="0"/>
          </a:p>
          <a:p>
            <a:pPr algn="just"/>
            <a:endParaRPr lang="en-US" altLang="zh-TW" sz="3600" dirty="0"/>
          </a:p>
          <a:p>
            <a:pPr algn="just"/>
            <a:endParaRPr lang="en-US" altLang="zh-TW" sz="3600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4C864B28-D87E-9D4D-A7D0-56AAC1AE9F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774" y="1300161"/>
            <a:ext cx="10258426" cy="5014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8151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CF253FD-EF3F-0545-B2F2-C050AFA4D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7812" y="214315"/>
            <a:ext cx="11151395" cy="1271585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US" altLang="zh-TW" sz="3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3. Have flagella and organelles that are difficult to </a:t>
            </a:r>
          </a:p>
          <a:p>
            <a:pPr marL="0" indent="0" algn="just">
              <a:buNone/>
            </a:pPr>
            <a:r>
              <a:rPr lang="en-US" altLang="zh-TW" sz="3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detect and measure.</a:t>
            </a:r>
          </a:p>
          <a:p>
            <a:pPr algn="just"/>
            <a:endParaRPr lang="en-US" altLang="zh-TW" sz="3600" dirty="0"/>
          </a:p>
          <a:p>
            <a:pPr algn="just"/>
            <a:endParaRPr lang="en-US" altLang="zh-TW" sz="3600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1AF9BD0-B19F-9140-A9F9-380F2C9262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812" y="1485900"/>
            <a:ext cx="5172076" cy="4084637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5CD8677F-CA22-BD48-A163-886BF0F314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3509" y="1485900"/>
            <a:ext cx="5038401" cy="4084637"/>
          </a:xfrm>
          <a:prstGeom prst="rect">
            <a:avLst/>
          </a:prstGeom>
        </p:spPr>
      </p:pic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0FA91C69-612E-0740-9D39-BE3CD1073882}"/>
              </a:ext>
            </a:extLst>
          </p:cNvPr>
          <p:cNvSpPr txBox="1">
            <a:spLocks/>
          </p:cNvSpPr>
          <p:nvPr/>
        </p:nvSpPr>
        <p:spPr>
          <a:xfrm>
            <a:off x="163513" y="5668961"/>
            <a:ext cx="9534525" cy="75406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altLang="zh-TW" dirty="0"/>
              <a:t>(Flagella)                                       (Organelles)</a:t>
            </a:r>
          </a:p>
          <a:p>
            <a:pPr algn="just"/>
            <a:endParaRPr lang="en-US" altLang="zh-TW" sz="3600" dirty="0"/>
          </a:p>
        </p:txBody>
      </p:sp>
    </p:spTree>
    <p:extLst>
      <p:ext uri="{BB962C8B-B14F-4D97-AF65-F5344CB8AC3E}">
        <p14:creationId xmlns:p14="http://schemas.microsoft.com/office/powerpoint/2010/main" val="31399470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C515747-06D5-1141-AB70-A039727C6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7461" y="2400300"/>
            <a:ext cx="7713664" cy="1347788"/>
          </a:xfrm>
        </p:spPr>
        <p:txBody>
          <a:bodyPr>
            <a:noAutofit/>
          </a:bodyPr>
          <a:lstStyle/>
          <a:p>
            <a:r>
              <a:rPr lang="en-US" altLang="zh-TW" sz="4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Available tools and their issues</a:t>
            </a:r>
            <a:endParaRPr kumimoji="1" lang="zh-TW" altLang="en-US" sz="4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70005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4F88827-7DF7-7E45-8DF8-FFACEDA44E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706" y="3640570"/>
            <a:ext cx="11044237" cy="341745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kumimoji="1" lang="en-US" altLang="zh-TW" sz="3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algn="just">
              <a:buNone/>
            </a:pPr>
            <a:r>
              <a:rPr kumimoji="1" lang="en-US" altLang="zh-TW" sz="3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Problems: </a:t>
            </a:r>
          </a:p>
          <a:p>
            <a:pPr marL="0" indent="0" algn="just">
              <a:buNone/>
            </a:pPr>
            <a:r>
              <a:rPr kumimoji="1" lang="en-US" altLang="zh-TW" sz="3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1. Not easy to understand the meaning of segmentation  </a:t>
            </a:r>
          </a:p>
          <a:p>
            <a:pPr marL="0" indent="0" algn="just">
              <a:buNone/>
            </a:pPr>
            <a:r>
              <a:rPr kumimoji="1" lang="en-US" altLang="zh-TW" sz="3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input values and effects on resulting output. </a:t>
            </a:r>
          </a:p>
          <a:p>
            <a:pPr marL="0" indent="0" algn="just">
              <a:buNone/>
            </a:pPr>
            <a:r>
              <a:rPr kumimoji="1" lang="en-US" altLang="zh-TW" sz="3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2. Not developed to deal with images.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866F183-E35F-D445-8E52-78FF8EB686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257800" cy="4267200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0FD01BBB-2B64-DB48-816F-05425487D735}"/>
              </a:ext>
            </a:extLst>
          </p:cNvPr>
          <p:cNvSpPr txBox="1"/>
          <p:nvPr/>
        </p:nvSpPr>
        <p:spPr>
          <a:xfrm>
            <a:off x="6191250" y="1444395"/>
            <a:ext cx="340995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000" dirty="0"/>
              <a:t> </a:t>
            </a:r>
            <a:r>
              <a:rPr kumimoji="1" lang="en-US" altLang="zh-TW" sz="3200" dirty="0" err="1">
                <a:latin typeface="Calibri" panose="020F0502020204030204" pitchFamily="34" charset="0"/>
                <a:cs typeface="Calibri" panose="020F0502020204030204" pitchFamily="34" charset="0"/>
              </a:rPr>
              <a:t>Matlab</a:t>
            </a:r>
            <a:r>
              <a:rPr kumimoji="1" lang="en-US" altLang="zh-TW" sz="3200" dirty="0">
                <a:latin typeface="Calibri" panose="020F0502020204030204" pitchFamily="34" charset="0"/>
                <a:cs typeface="Calibri" panose="020F0502020204030204" pitchFamily="34" charset="0"/>
              </a:rPr>
              <a:t> based: </a:t>
            </a:r>
          </a:p>
          <a:p>
            <a:r>
              <a:rPr kumimoji="1" lang="en-US" altLang="zh-TW" sz="3200" dirty="0" err="1">
                <a:latin typeface="Calibri" panose="020F0502020204030204" pitchFamily="34" charset="0"/>
                <a:cs typeface="Calibri" panose="020F0502020204030204" pitchFamily="34" charset="0"/>
              </a:rPr>
              <a:t>MicrobeTracker</a:t>
            </a:r>
            <a:r>
              <a:rPr kumimoji="1" lang="en-US" altLang="zh-TW" sz="3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kumimoji="1"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383820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A935BD33-AE94-2643-8C5D-4DF9B8DD82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" y="159891"/>
            <a:ext cx="5270500" cy="4572000"/>
          </a:xfrm>
          <a:prstGeom prst="rect">
            <a:avLst/>
          </a:prstGeom>
        </p:spPr>
      </p:pic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4F88827-7DF7-7E45-8DF8-FFACEDA44E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700" y="4749800"/>
            <a:ext cx="10769600" cy="1765300"/>
          </a:xfrm>
        </p:spPr>
        <p:txBody>
          <a:bodyPr>
            <a:normAutofit fontScale="25000" lnSpcReduction="20000"/>
          </a:bodyPr>
          <a:lstStyle/>
          <a:p>
            <a:pPr marL="0" indent="0">
              <a:buNone/>
            </a:pPr>
            <a:r>
              <a:rPr kumimoji="1" lang="en-US" altLang="zh-TW" sz="3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                        </a:t>
            </a:r>
            <a:r>
              <a:rPr kumimoji="1" lang="zh-TW" altLang="en-US" sz="3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                                                       </a:t>
            </a:r>
            <a:endParaRPr kumimoji="1" lang="en-US" altLang="zh-TW" sz="46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algn="just">
              <a:buNone/>
            </a:pPr>
            <a:r>
              <a:rPr kumimoji="1" lang="en-US" altLang="zh-TW" sz="1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Problems: </a:t>
            </a:r>
          </a:p>
          <a:p>
            <a:pPr marL="0" indent="0" algn="just">
              <a:buNone/>
            </a:pPr>
            <a:r>
              <a:rPr kumimoji="1" lang="en-US" altLang="zh-TW" sz="1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1. Limited automation. </a:t>
            </a:r>
          </a:p>
          <a:p>
            <a:pPr marL="0" indent="0" algn="just">
              <a:buNone/>
            </a:pPr>
            <a:r>
              <a:rPr kumimoji="1" lang="en-US" altLang="zh-TW" sz="1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2. Relies on manual detection to delineate cells on micrographs.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B6ECE43E-FD82-AB4C-A4D5-72DC1FE9F19E}"/>
              </a:ext>
            </a:extLst>
          </p:cNvPr>
          <p:cNvSpPr txBox="1"/>
          <p:nvPr/>
        </p:nvSpPr>
        <p:spPr>
          <a:xfrm>
            <a:off x="6045200" y="1907282"/>
            <a:ext cx="33274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3200" dirty="0">
                <a:latin typeface="Calibri" panose="020F0502020204030204" pitchFamily="34" charset="0"/>
                <a:cs typeface="Calibri" panose="020F0502020204030204" pitchFamily="34" charset="0"/>
              </a:rPr>
              <a:t>ImageJ based: </a:t>
            </a:r>
          </a:p>
          <a:p>
            <a:r>
              <a:rPr kumimoji="1" lang="zh-TW" alt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TW" sz="3200" dirty="0">
                <a:latin typeface="Calibri" panose="020F0502020204030204" pitchFamily="34" charset="0"/>
                <a:cs typeface="Calibri" panose="020F0502020204030204" pitchFamily="34" charset="0"/>
              </a:rPr>
              <a:t>Coli-Inspector</a:t>
            </a:r>
            <a:endParaRPr kumimoji="1" lang="zh-TW" alt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7497875"/>
      </p:ext>
    </p:extLst>
  </p:cSld>
  <p:clrMapOvr>
    <a:masterClrMapping/>
  </p:clrMapOvr>
</p:sld>
</file>

<file path=ppt/theme/theme1.xml><?xml version="1.0" encoding="utf-8"?>
<a:theme xmlns:a="http://schemas.openxmlformats.org/drawingml/2006/main" name="多面向">
  <a:themeElements>
    <a:clrScheme name="多面向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多面向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多面向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{28C0D0A0-C0A6-3C43-82F1-7903E8A45DB4}tf10001060</Template>
  <TotalTime>4195</TotalTime>
  <Words>724</Words>
  <Application>Microsoft Macintosh PowerPoint</Application>
  <PresentationFormat>寬螢幕</PresentationFormat>
  <Paragraphs>113</Paragraphs>
  <Slides>31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31</vt:i4>
      </vt:variant>
    </vt:vector>
  </HeadingPairs>
  <TitlesOfParts>
    <vt:vector size="38" baseType="lpstr">
      <vt:lpstr>微軟正黑體</vt:lpstr>
      <vt:lpstr>Yuanti SC</vt:lpstr>
      <vt:lpstr>Arial</vt:lpstr>
      <vt:lpstr>Calibri</vt:lpstr>
      <vt:lpstr>Trebuchet MS</vt:lpstr>
      <vt:lpstr>Wingdings 3</vt:lpstr>
      <vt:lpstr>多面向</vt:lpstr>
      <vt:lpstr>MicrobeJ &amp; Its Applications</vt:lpstr>
      <vt:lpstr>PowerPoint 簡報</vt:lpstr>
      <vt:lpstr>     Challenges for automated analysis of  bacterial cells’ shape and behavior patterns </vt:lpstr>
      <vt:lpstr>PowerPoint 簡報</vt:lpstr>
      <vt:lpstr>PowerPoint 簡報</vt:lpstr>
      <vt:lpstr>PowerPoint 簡報</vt:lpstr>
      <vt:lpstr>Available tools and their issues</vt:lpstr>
      <vt:lpstr>PowerPoint 簡報</vt:lpstr>
      <vt:lpstr>PowerPoint 簡報</vt:lpstr>
      <vt:lpstr>MicrobeJ: A plug-in for ImageJ</vt:lpstr>
      <vt:lpstr>So what is MicrobeJ capable of ?</vt:lpstr>
      <vt:lpstr>PowerPoint 簡報</vt:lpstr>
      <vt:lpstr>GUI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Microsoft Office 使用者</dc:creator>
  <cp:lastModifiedBy>Microsoft Office 使用者</cp:lastModifiedBy>
  <cp:revision>117</cp:revision>
  <dcterms:created xsi:type="dcterms:W3CDTF">2018-10-16T07:41:37Z</dcterms:created>
  <dcterms:modified xsi:type="dcterms:W3CDTF">2018-10-19T05:58:41Z</dcterms:modified>
</cp:coreProperties>
</file>